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257" r:id="rId3"/>
    <p:sldId id="258" r:id="rId4"/>
    <p:sldId id="306" r:id="rId5"/>
    <p:sldId id="259" r:id="rId6"/>
    <p:sldId id="260" r:id="rId7"/>
    <p:sldId id="262" r:id="rId8"/>
    <p:sldId id="261" r:id="rId9"/>
    <p:sldId id="263" r:id="rId10"/>
    <p:sldId id="264" r:id="rId11"/>
    <p:sldId id="265" r:id="rId12"/>
    <p:sldId id="266" r:id="rId13"/>
    <p:sldId id="267" r:id="rId14"/>
    <p:sldId id="268" r:id="rId15"/>
    <p:sldId id="307" r:id="rId16"/>
    <p:sldId id="269" r:id="rId17"/>
    <p:sldId id="270" r:id="rId18"/>
    <p:sldId id="271" r:id="rId19"/>
    <p:sldId id="272" r:id="rId20"/>
    <p:sldId id="273" r:id="rId21"/>
    <p:sldId id="274" r:id="rId22"/>
    <p:sldId id="275" r:id="rId23"/>
    <p:sldId id="276" r:id="rId24"/>
    <p:sldId id="277" r:id="rId25"/>
    <p:sldId id="308" r:id="rId26"/>
    <p:sldId id="278" r:id="rId27"/>
    <p:sldId id="279" r:id="rId28"/>
    <p:sldId id="280" r:id="rId29"/>
    <p:sldId id="281" r:id="rId30"/>
    <p:sldId id="282" r:id="rId31"/>
    <p:sldId id="283" r:id="rId32"/>
    <p:sldId id="309" r:id="rId33"/>
    <p:sldId id="284" r:id="rId34"/>
    <p:sldId id="285" r:id="rId35"/>
    <p:sldId id="310" r:id="rId36"/>
    <p:sldId id="311" r:id="rId37"/>
    <p:sldId id="312" r:id="rId38"/>
    <p:sldId id="313" r:id="rId39"/>
    <p:sldId id="286" r:id="rId40"/>
    <p:sldId id="314" r:id="rId41"/>
    <p:sldId id="315" r:id="rId42"/>
    <p:sldId id="287" r:id="rId43"/>
    <p:sldId id="288" r:id="rId44"/>
    <p:sldId id="316" r:id="rId45"/>
    <p:sldId id="289" r:id="rId46"/>
    <p:sldId id="290" r:id="rId47"/>
    <p:sldId id="291" r:id="rId48"/>
    <p:sldId id="292" r:id="rId49"/>
    <p:sldId id="317" r:id="rId50"/>
    <p:sldId id="293" r:id="rId51"/>
    <p:sldId id="318" r:id="rId52"/>
    <p:sldId id="296" r:id="rId53"/>
    <p:sldId id="295" r:id="rId54"/>
    <p:sldId id="297" r:id="rId55"/>
    <p:sldId id="298" r:id="rId56"/>
    <p:sldId id="299" r:id="rId57"/>
    <p:sldId id="300" r:id="rId58"/>
    <p:sldId id="301" r:id="rId59"/>
    <p:sldId id="302" r:id="rId60"/>
    <p:sldId id="303" r:id="rId61"/>
    <p:sldId id="319" r:id="rId62"/>
    <p:sldId id="304" r:id="rId63"/>
    <p:sldId id="305" r:id="rId64"/>
    <p:sldId id="320"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7" d="100"/>
          <a:sy n="87" d="100"/>
        </p:scale>
        <p:origin x="-64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3B21EE-EEF0-8A46-B560-DB3B8779C42E}" type="datetimeFigureOut">
              <a:rPr lang="en-US" smtClean="0"/>
              <a:t>11/19/14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93B8FB-09EA-D846-B48C-A2D921F65DA4}" type="slidenum">
              <a:rPr lang="en-US" smtClean="0"/>
              <a:t>‹#›</a:t>
            </a:fld>
            <a:endParaRPr lang="en-US"/>
          </a:p>
        </p:txBody>
      </p:sp>
    </p:spTree>
    <p:extLst>
      <p:ext uri="{BB962C8B-B14F-4D97-AF65-F5344CB8AC3E}">
        <p14:creationId xmlns:p14="http://schemas.microsoft.com/office/powerpoint/2010/main" val="7122910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 </a:t>
            </a:r>
            <a:endParaRPr lang="en-US" dirty="0" smtClean="0"/>
          </a:p>
          <a:p>
            <a:r>
              <a:rPr lang="en-US" sz="1200" kern="1200" dirty="0" smtClean="0">
                <a:solidFill>
                  <a:schemeClr val="tx1"/>
                </a:solidFill>
                <a:effectLst/>
                <a:latin typeface="+mn-lt"/>
                <a:ea typeface="+mn-ea"/>
                <a:cs typeface="+mn-cs"/>
              </a:rPr>
              <a:t>First edition patterns for invitations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 nutshell, testing showed that users tend to skip or otherwise ignore Dialogs, Tours, Video Demos, and Transparencies. At best, users find them a minor inconvenience. At worst, they can cause sig- </a:t>
            </a:r>
            <a:r>
              <a:rPr lang="en-US" sz="1200" kern="1200" dirty="0" err="1" smtClean="0">
                <a:solidFill>
                  <a:schemeClr val="tx1"/>
                </a:solidFill>
                <a:effectLst/>
                <a:latin typeface="+mn-lt"/>
                <a:ea typeface="+mn-ea"/>
                <a:cs typeface="+mn-cs"/>
              </a:rPr>
              <a:t>nificant</a:t>
            </a:r>
            <a:r>
              <a:rPr lang="en-US" sz="1200" kern="1200" dirty="0" smtClean="0">
                <a:solidFill>
                  <a:schemeClr val="tx1"/>
                </a:solidFill>
                <a:effectLst/>
                <a:latin typeface="+mn-lt"/>
                <a:ea typeface="+mn-ea"/>
                <a:cs typeface="+mn-cs"/>
              </a:rPr>
              <a:t> aggravation to new users who are trying to get into the app. As one </a:t>
            </a:r>
            <a:r>
              <a:rPr lang="en-US" sz="1200" kern="1200" dirty="0" err="1" smtClean="0">
                <a:solidFill>
                  <a:schemeClr val="tx1"/>
                </a:solidFill>
                <a:effectLst/>
                <a:latin typeface="+mn-lt"/>
                <a:ea typeface="+mn-ea"/>
                <a:cs typeface="+mn-cs"/>
              </a:rPr>
              <a:t>RetailMeNot</a:t>
            </a:r>
            <a:r>
              <a:rPr lang="en-US" sz="1200" kern="1200" dirty="0" smtClean="0">
                <a:solidFill>
                  <a:schemeClr val="tx1"/>
                </a:solidFill>
                <a:effectLst/>
                <a:latin typeface="+mn-lt"/>
                <a:ea typeface="+mn-ea"/>
                <a:cs typeface="+mn-cs"/>
              </a:rPr>
              <a:t> test participant put it, “I just want to get in the app and start exploring.” </a:t>
            </a:r>
            <a:endParaRPr lang="en-US" dirty="0" smtClean="0"/>
          </a:p>
          <a:p>
            <a:r>
              <a:rPr lang="en-US" sz="1200" kern="1200" dirty="0" smtClean="0">
                <a:solidFill>
                  <a:schemeClr val="tx1"/>
                </a:solidFill>
                <a:effectLst/>
                <a:latin typeface="+mn-lt"/>
                <a:ea typeface="+mn-ea"/>
                <a:cs typeface="+mn-cs"/>
              </a:rPr>
              <a:t>So with this new knowledge, we begin a new chapter. The first half of the chapter is devoted to explaining how to create an effective “first- time through” experience, also known as a tutorial or onboarding. The second part of the chapter looks at the invitation patterns that have been proven to work: Tips, 1st Time Through, Persistent Invitations, and Discoverable Invitations.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a:t>
            </a:fld>
            <a:endParaRPr lang="en-US"/>
          </a:p>
        </p:txBody>
      </p:sp>
    </p:spTree>
    <p:extLst>
      <p:ext uri="{BB962C8B-B14F-4D97-AF65-F5344CB8AC3E}">
        <p14:creationId xmlns:p14="http://schemas.microsoft.com/office/powerpoint/2010/main" val="1924155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7-10. </a:t>
            </a:r>
            <a:endParaRPr lang="en-US" dirty="0" smtClean="0"/>
          </a:p>
          <a:p>
            <a:r>
              <a:rPr lang="en-US" sz="1200" kern="1200" dirty="0" smtClean="0">
                <a:solidFill>
                  <a:schemeClr val="tx1"/>
                </a:solidFill>
                <a:effectLst/>
                <a:latin typeface="+mn-lt"/>
                <a:ea typeface="+mn-ea"/>
                <a:cs typeface="+mn-cs"/>
              </a:rPr>
              <a:t>Clear for Android:</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default view is preloaded with tasks that the user learns by doing (http://www. </a:t>
            </a:r>
            <a:r>
              <a:rPr lang="en-US" sz="1200" kern="1200" dirty="0" err="1" smtClean="0">
                <a:solidFill>
                  <a:schemeClr val="tx1"/>
                </a:solidFill>
                <a:effectLst/>
                <a:latin typeface="+mn-lt"/>
                <a:ea typeface="+mn-ea"/>
                <a:cs typeface="+mn-cs"/>
              </a:rPr>
              <a:t>youtube.com</a:t>
            </a:r>
            <a:r>
              <a:rPr lang="en-US" sz="1200" kern="1200" dirty="0" smtClean="0">
                <a:solidFill>
                  <a:schemeClr val="tx1"/>
                </a:solidFill>
                <a:effectLst/>
                <a:latin typeface="+mn-lt"/>
                <a:ea typeface="+mn-ea"/>
                <a:cs typeface="+mn-cs"/>
              </a:rPr>
              <a:t>/watch ?v=v3gGTG003_A)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12</a:t>
            </a:fld>
            <a:endParaRPr lang="en-US"/>
          </a:p>
        </p:txBody>
      </p:sp>
    </p:spTree>
    <p:extLst>
      <p:ext uri="{BB962C8B-B14F-4D97-AF65-F5344CB8AC3E}">
        <p14:creationId xmlns:p14="http://schemas.microsoft.com/office/powerpoint/2010/main" val="3740633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7-11. </a:t>
            </a:r>
            <a:endParaRPr lang="en-US" dirty="0" smtClean="0"/>
          </a:p>
          <a:p>
            <a:r>
              <a:rPr lang="en-US" sz="1200" kern="1200" dirty="0" err="1" smtClean="0">
                <a:solidFill>
                  <a:schemeClr val="tx1"/>
                </a:solidFill>
                <a:effectLst/>
                <a:latin typeface="+mn-lt"/>
                <a:ea typeface="+mn-ea"/>
                <a:cs typeface="+mn-cs"/>
              </a:rPr>
              <a:t>SlideStory</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this tutorial shows and tells, but doesn’t let the user do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13</a:t>
            </a:fld>
            <a:endParaRPr lang="en-US"/>
          </a:p>
        </p:txBody>
      </p:sp>
    </p:spTree>
    <p:extLst>
      <p:ext uri="{BB962C8B-B14F-4D97-AF65-F5344CB8AC3E}">
        <p14:creationId xmlns:p14="http://schemas.microsoft.com/office/powerpoint/2010/main" val="923114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7-12. </a:t>
            </a:r>
            <a:endParaRPr lang="en-US" dirty="0" smtClean="0"/>
          </a:p>
          <a:p>
            <a:r>
              <a:rPr lang="en-US" sz="1200" kern="1200" dirty="0" smtClean="0">
                <a:solidFill>
                  <a:schemeClr val="tx1"/>
                </a:solidFill>
                <a:effectLst/>
                <a:latin typeface="+mn-lt"/>
                <a:ea typeface="+mn-ea"/>
                <a:cs typeface="+mn-cs"/>
              </a:rPr>
              <a:t>Vine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shows, tells, and encourages users to try for themselves (http://www. </a:t>
            </a:r>
            <a:r>
              <a:rPr lang="en-US" sz="1200" kern="1200" dirty="0" err="1" smtClean="0">
                <a:solidFill>
                  <a:schemeClr val="tx1"/>
                </a:solidFill>
                <a:effectLst/>
                <a:latin typeface="+mn-lt"/>
                <a:ea typeface="+mn-ea"/>
                <a:cs typeface="+mn-cs"/>
              </a:rPr>
              <a:t>youtube.com</a:t>
            </a:r>
            <a:r>
              <a:rPr lang="en-US" sz="1200" kern="1200" dirty="0" smtClean="0">
                <a:solidFill>
                  <a:schemeClr val="tx1"/>
                </a:solidFill>
                <a:effectLst/>
                <a:latin typeface="+mn-lt"/>
                <a:ea typeface="+mn-ea"/>
                <a:cs typeface="+mn-cs"/>
              </a:rPr>
              <a:t>/watch ?v=vBOC9DpC5ns)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14</a:t>
            </a:fld>
            <a:endParaRPr lang="en-US"/>
          </a:p>
        </p:txBody>
      </p:sp>
    </p:spTree>
    <p:extLst>
      <p:ext uri="{BB962C8B-B14F-4D97-AF65-F5344CB8AC3E}">
        <p14:creationId xmlns:p14="http://schemas.microsoft.com/office/powerpoint/2010/main" val="3202990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15</a:t>
            </a:fld>
            <a:endParaRPr lang="en-US"/>
          </a:p>
        </p:txBody>
      </p:sp>
    </p:spTree>
    <p:extLst>
      <p:ext uri="{BB962C8B-B14F-4D97-AF65-F5344CB8AC3E}">
        <p14:creationId xmlns:p14="http://schemas.microsoft.com/office/powerpoint/2010/main" val="429031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Resist the urge to use text if there are ways of showing rather than telling. Use text to prompt the “cause” and let the user observe the “effect” by doing. </a:t>
            </a:r>
            <a:endParaRPr lang="en-US" dirty="0" smtClean="0"/>
          </a:p>
          <a:p>
            <a:endParaRPr lang="en-US" dirty="0" smtClean="0"/>
          </a:p>
          <a:p>
            <a:r>
              <a:rPr lang="en-US" sz="1200" b="1" kern="1200" dirty="0" smtClean="0">
                <a:solidFill>
                  <a:schemeClr val="tx1"/>
                </a:solidFill>
                <a:effectLst/>
                <a:latin typeface="+mn-lt"/>
                <a:ea typeface="+mn-ea"/>
                <a:cs typeface="+mn-cs"/>
              </a:rPr>
              <a:t>FIGURE 7-13. </a:t>
            </a:r>
            <a:endParaRPr lang="en-US" dirty="0" smtClean="0"/>
          </a:p>
          <a:p>
            <a:r>
              <a:rPr lang="en-US" sz="1200" kern="1200" dirty="0" err="1" smtClean="0">
                <a:solidFill>
                  <a:schemeClr val="tx1"/>
                </a:solidFill>
                <a:effectLst/>
                <a:latin typeface="+mn-lt"/>
                <a:ea typeface="+mn-ea"/>
                <a:cs typeface="+mn-cs"/>
              </a:rPr>
              <a:t>Phoster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though only one page, this chaotic layout presents too much information up front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16</a:t>
            </a:fld>
            <a:endParaRPr lang="en-US"/>
          </a:p>
        </p:txBody>
      </p:sp>
    </p:spTree>
    <p:extLst>
      <p:ext uri="{BB962C8B-B14F-4D97-AF65-F5344CB8AC3E}">
        <p14:creationId xmlns:p14="http://schemas.microsoft.com/office/powerpoint/2010/main" val="223074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7-14. </a:t>
            </a:r>
            <a:endParaRPr lang="en-US" dirty="0" smtClean="0"/>
          </a:p>
          <a:p>
            <a:r>
              <a:rPr lang="en-US" sz="1200" kern="1200" dirty="0" smtClean="0">
                <a:solidFill>
                  <a:schemeClr val="tx1"/>
                </a:solidFill>
                <a:effectLst/>
                <a:latin typeface="+mn-lt"/>
                <a:ea typeface="+mn-ea"/>
                <a:cs typeface="+mn-cs"/>
              </a:rPr>
              <a:t>Creative Studio for Windows Phone offers contextual help when and where the user needs it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17</a:t>
            </a:fld>
            <a:endParaRPr lang="en-US"/>
          </a:p>
        </p:txBody>
      </p:sp>
    </p:spTree>
    <p:extLst>
      <p:ext uri="{BB962C8B-B14F-4D97-AF65-F5344CB8AC3E}">
        <p14:creationId xmlns:p14="http://schemas.microsoft.com/office/powerpoint/2010/main" val="4020466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7-15. </a:t>
            </a:r>
            <a:endParaRPr lang="en-US" dirty="0" smtClean="0"/>
          </a:p>
          <a:p>
            <a:r>
              <a:rPr lang="en-US" sz="1200" kern="1200" dirty="0" err="1" smtClean="0">
                <a:solidFill>
                  <a:schemeClr val="tx1"/>
                </a:solidFill>
                <a:effectLst/>
                <a:latin typeface="+mn-lt"/>
                <a:ea typeface="+mn-ea"/>
                <a:cs typeface="+mn-cs"/>
              </a:rPr>
              <a:t>Dooo</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overwhelming frontloaded information goes on and on (11 pages total)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18</a:t>
            </a:fld>
            <a:endParaRPr lang="en-US"/>
          </a:p>
        </p:txBody>
      </p:sp>
    </p:spTree>
    <p:extLst>
      <p:ext uri="{BB962C8B-B14F-4D97-AF65-F5344CB8AC3E}">
        <p14:creationId xmlns:p14="http://schemas.microsoft.com/office/powerpoint/2010/main" val="1116331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7-16. </a:t>
            </a:r>
            <a:endParaRPr lang="en-US" dirty="0" smtClean="0"/>
          </a:p>
          <a:p>
            <a:r>
              <a:rPr lang="en-US" sz="1200" kern="1200" dirty="0" err="1" smtClean="0">
                <a:solidFill>
                  <a:schemeClr val="tx1"/>
                </a:solidFill>
                <a:effectLst/>
                <a:latin typeface="+mn-lt"/>
                <a:ea typeface="+mn-ea"/>
                <a:cs typeface="+mn-cs"/>
              </a:rPr>
              <a:t>Todoist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 tip invites the user to add a first task, and then another prompt introduces the options menu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20</a:t>
            </a:fld>
            <a:endParaRPr lang="en-US"/>
          </a:p>
        </p:txBody>
      </p:sp>
    </p:spTree>
    <p:extLst>
      <p:ext uri="{BB962C8B-B14F-4D97-AF65-F5344CB8AC3E}">
        <p14:creationId xmlns:p14="http://schemas.microsoft.com/office/powerpoint/2010/main" val="3750229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7-17. </a:t>
            </a:r>
            <a:endParaRPr lang="en-US" dirty="0" smtClean="0"/>
          </a:p>
          <a:p>
            <a:r>
              <a:rPr lang="en-US" sz="1200" kern="1200" dirty="0" smtClean="0">
                <a:solidFill>
                  <a:schemeClr val="tx1"/>
                </a:solidFill>
                <a:effectLst/>
                <a:latin typeface="+mn-lt"/>
                <a:ea typeface="+mn-ea"/>
                <a:cs typeface="+mn-cs"/>
              </a:rPr>
              <a:t>Buy Me a Pie! for Android: frontloaded, confusing, and out-of- context tour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21</a:t>
            </a:fld>
            <a:endParaRPr lang="en-US"/>
          </a:p>
        </p:txBody>
      </p:sp>
    </p:spTree>
    <p:extLst>
      <p:ext uri="{BB962C8B-B14F-4D97-AF65-F5344CB8AC3E}">
        <p14:creationId xmlns:p14="http://schemas.microsoft.com/office/powerpoint/2010/main" val="1338472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7-18. </a:t>
            </a:r>
            <a:endParaRPr lang="en-US" dirty="0" smtClean="0"/>
          </a:p>
          <a:p>
            <a:r>
              <a:rPr lang="en-US" sz="1200" kern="1200" dirty="0" smtClean="0">
                <a:solidFill>
                  <a:schemeClr val="tx1"/>
                </a:solidFill>
                <a:effectLst/>
                <a:latin typeface="+mn-lt"/>
                <a:ea typeface="+mn-ea"/>
                <a:cs typeface="+mn-cs"/>
              </a:rPr>
              <a:t>OneNote for Windows Phone: two sample lists allow users to learn the ropes by doing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22</a:t>
            </a:fld>
            <a:endParaRPr lang="en-US"/>
          </a:p>
        </p:txBody>
      </p:sp>
    </p:spTree>
    <p:extLst>
      <p:ext uri="{BB962C8B-B14F-4D97-AF65-F5344CB8AC3E}">
        <p14:creationId xmlns:p14="http://schemas.microsoft.com/office/powerpoint/2010/main" val="1307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 </a:t>
            </a:r>
            <a:endParaRPr lang="en-US" dirty="0" smtClean="0"/>
          </a:p>
          <a:p>
            <a:r>
              <a:rPr lang="en-US" sz="1200" kern="1200" dirty="0" smtClean="0">
                <a:solidFill>
                  <a:schemeClr val="tx1"/>
                </a:solidFill>
                <a:effectLst/>
                <a:latin typeface="+mn-lt"/>
                <a:ea typeface="+mn-ea"/>
                <a:cs typeface="+mn-cs"/>
              </a:rPr>
              <a:t>Portal offers a safe environment for players to figure out the controls while advancing in the game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why don’t Dialogs, Tours, Transparencies, and Video Demos work well for onboarding new users? I turned to the field of game design for answers. Game designers have always known that you can’t drop new players into the middle of a firefight and expect them to enjoy the experience. Most players would be dead before they figured out how to fire their weapons and fight back.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game design, some methods of driving deeper engagement are much more effective than others. The same holds true for mobile apps. While the stakes may not be (virtual) life or death, the frustration users experience when they don’t know how or what to do is the same. And when that happens to too many of your users, it’s game over for your app. </a:t>
            </a:r>
            <a:endParaRPr lang="en-US" dirty="0" smtClean="0"/>
          </a:p>
          <a:p>
            <a:endParaRPr lang="en-US" dirty="0" smtClean="0"/>
          </a:p>
          <a:p>
            <a:r>
              <a:rPr lang="en-US" sz="1200" kern="1200" dirty="0" smtClean="0">
                <a:solidFill>
                  <a:schemeClr val="tx1"/>
                </a:solidFill>
                <a:effectLst/>
                <a:latin typeface="+mn-lt"/>
                <a:ea typeface="+mn-ea"/>
                <a:cs typeface="+mn-cs"/>
              </a:rPr>
              <a:t>Tutorials 101 lays out some basic rules for crafting an effective game tutorial: </a:t>
            </a:r>
            <a:endParaRPr lang="en-US" dirty="0" smtClean="0"/>
          </a:p>
          <a:p>
            <a:pPr marL="228600" indent="-228600">
              <a:buAutoNum type="arabicPeriod"/>
            </a:pPr>
            <a:r>
              <a:rPr lang="en-US" sz="1200" kern="1200" dirty="0" smtClean="0">
                <a:solidFill>
                  <a:schemeClr val="tx1"/>
                </a:solidFill>
                <a:effectLst/>
                <a:latin typeface="+mn-lt"/>
                <a:ea typeface="+mn-ea"/>
                <a:cs typeface="+mn-cs"/>
              </a:rPr>
              <a:t>Use less text.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2. </a:t>
            </a:r>
            <a:r>
              <a:rPr lang="en-US" sz="1200" kern="1200" dirty="0" smtClean="0">
                <a:solidFill>
                  <a:schemeClr val="tx1"/>
                </a:solidFill>
                <a:effectLst/>
                <a:latin typeface="+mn-lt"/>
                <a:ea typeface="+mn-ea"/>
                <a:cs typeface="+mn-cs"/>
              </a:rPr>
              <a:t>No frontloading.</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3. </a:t>
            </a:r>
            <a:r>
              <a:rPr lang="en-US" sz="1200" kern="1200" dirty="0" smtClean="0">
                <a:solidFill>
                  <a:schemeClr val="tx1"/>
                </a:solidFill>
                <a:effectLst/>
                <a:latin typeface="+mn-lt"/>
                <a:ea typeface="+mn-ea"/>
                <a:cs typeface="+mn-cs"/>
              </a:rPr>
              <a:t>Make it fun.</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4. </a:t>
            </a:r>
            <a:r>
              <a:rPr lang="en-US" sz="1200" kern="1200" dirty="0" smtClean="0">
                <a:solidFill>
                  <a:schemeClr val="tx1"/>
                </a:solidFill>
                <a:effectLst/>
                <a:latin typeface="+mn-lt"/>
                <a:ea typeface="+mn-ea"/>
                <a:cs typeface="+mn-cs"/>
              </a:rPr>
              <a:t>Reinforce learning through play. </a:t>
            </a:r>
          </a:p>
          <a:p>
            <a:pPr marL="0" indent="0">
              <a:buNone/>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5. </a:t>
            </a:r>
            <a:r>
              <a:rPr lang="en-US" sz="1200" kern="1200" dirty="0" smtClean="0">
                <a:solidFill>
                  <a:schemeClr val="tx1"/>
                </a:solidFill>
                <a:effectLst/>
                <a:latin typeface="+mn-lt"/>
                <a:ea typeface="+mn-ea"/>
                <a:cs typeface="+mn-cs"/>
              </a:rPr>
              <a:t>Listen to your players.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3</a:t>
            </a:fld>
            <a:endParaRPr lang="en-US"/>
          </a:p>
        </p:txBody>
      </p:sp>
    </p:spTree>
    <p:extLst>
      <p:ext uri="{BB962C8B-B14F-4D97-AF65-F5344CB8AC3E}">
        <p14:creationId xmlns:p14="http://schemas.microsoft.com/office/powerpoint/2010/main" val="489726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7-19. </a:t>
            </a:r>
            <a:endParaRPr lang="en-US" dirty="0" smtClean="0"/>
          </a:p>
          <a:p>
            <a:r>
              <a:rPr lang="en-US" sz="1200" kern="1200" dirty="0" err="1" smtClean="0">
                <a:solidFill>
                  <a:schemeClr val="tx1"/>
                </a:solidFill>
                <a:effectLst/>
                <a:latin typeface="+mn-lt"/>
                <a:ea typeface="+mn-ea"/>
                <a:cs typeface="+mn-cs"/>
              </a:rPr>
              <a:t>Clipchat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too much up-front information, abstracted from usage context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23</a:t>
            </a:fld>
            <a:endParaRPr lang="en-US"/>
          </a:p>
        </p:txBody>
      </p:sp>
    </p:spTree>
    <p:extLst>
      <p:ext uri="{BB962C8B-B14F-4D97-AF65-F5344CB8AC3E}">
        <p14:creationId xmlns:p14="http://schemas.microsoft.com/office/powerpoint/2010/main" val="3591490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7-20. </a:t>
            </a:r>
            <a:endParaRPr lang="en-US" dirty="0" smtClean="0"/>
          </a:p>
          <a:p>
            <a:r>
              <a:rPr lang="en-US" sz="1200" kern="1200" dirty="0" err="1" smtClean="0">
                <a:solidFill>
                  <a:schemeClr val="tx1"/>
                </a:solidFill>
                <a:effectLst/>
                <a:latin typeface="+mn-lt"/>
                <a:ea typeface="+mn-ea"/>
                <a:cs typeface="+mn-cs"/>
              </a:rPr>
              <a:t>Kik</a:t>
            </a:r>
            <a:r>
              <a:rPr lang="en-US" sz="1200" kern="1200" dirty="0" smtClean="0">
                <a:solidFill>
                  <a:schemeClr val="tx1"/>
                </a:solidFill>
                <a:effectLst/>
                <a:latin typeface="+mn-lt"/>
                <a:ea typeface="+mn-ea"/>
                <a:cs typeface="+mn-cs"/>
              </a:rPr>
              <a:t> Messenger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import contacts and see a tip for how to start chatting with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24</a:t>
            </a:fld>
            <a:endParaRPr lang="en-US"/>
          </a:p>
        </p:txBody>
      </p:sp>
    </p:spTree>
    <p:extLst>
      <p:ext uri="{BB962C8B-B14F-4D97-AF65-F5344CB8AC3E}">
        <p14:creationId xmlns:p14="http://schemas.microsoft.com/office/powerpoint/2010/main" val="3231559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7-21. </a:t>
            </a:r>
            <a:endParaRPr lang="en-US" dirty="0" smtClean="0"/>
          </a:p>
          <a:p>
            <a:r>
              <a:rPr lang="en-US" sz="1200" kern="1200" dirty="0" smtClean="0">
                <a:solidFill>
                  <a:schemeClr val="tx1"/>
                </a:solidFill>
                <a:effectLst/>
                <a:latin typeface="+mn-lt"/>
                <a:ea typeface="+mn-ea"/>
                <a:cs typeface="+mn-cs"/>
              </a:rPr>
              <a:t>NBC News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 playful font, but a long lecture isn’t rewarding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26</a:t>
            </a:fld>
            <a:endParaRPr lang="en-US"/>
          </a:p>
        </p:txBody>
      </p:sp>
    </p:spTree>
    <p:extLst>
      <p:ext uri="{BB962C8B-B14F-4D97-AF65-F5344CB8AC3E}">
        <p14:creationId xmlns:p14="http://schemas.microsoft.com/office/powerpoint/2010/main" val="208348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7-22. </a:t>
            </a:r>
            <a:endParaRPr lang="en-US" dirty="0" smtClean="0"/>
          </a:p>
          <a:p>
            <a:r>
              <a:rPr lang="en-US" sz="1200" kern="1200" dirty="0" err="1" smtClean="0">
                <a:solidFill>
                  <a:schemeClr val="tx1"/>
                </a:solidFill>
                <a:effectLst/>
                <a:latin typeface="+mn-lt"/>
                <a:ea typeface="+mn-ea"/>
                <a:cs typeface="+mn-cs"/>
              </a:rPr>
              <a:t>Flipboard</a:t>
            </a:r>
            <a:r>
              <a:rPr lang="en-US" sz="1200" kern="1200" dirty="0" smtClean="0">
                <a:solidFill>
                  <a:schemeClr val="tx1"/>
                </a:solidFill>
                <a:effectLst/>
                <a:latin typeface="+mn-lt"/>
                <a:ea typeface="+mn-ea"/>
                <a:cs typeface="+mn-cs"/>
              </a:rPr>
              <a:t> for Android uses playful embedded prompts to engage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user and reinforce the key gestures needed to navigate </a:t>
            </a:r>
            <a:endParaRPr lang="en-US" dirty="0" smtClean="0"/>
          </a:p>
          <a:p>
            <a:r>
              <a:rPr lang="en-US" sz="1200" kern="1200" dirty="0" smtClean="0">
                <a:solidFill>
                  <a:schemeClr val="tx1"/>
                </a:solidFill>
                <a:effectLst/>
                <a:latin typeface="+mn-lt"/>
                <a:ea typeface="+mn-ea"/>
                <a:cs typeface="+mn-cs"/>
              </a:rPr>
              <a:t>the app (http://www. </a:t>
            </a:r>
            <a:r>
              <a:rPr lang="en-US" sz="1200" kern="1200" dirty="0" err="1" smtClean="0">
                <a:solidFill>
                  <a:schemeClr val="tx1"/>
                </a:solidFill>
                <a:effectLst/>
                <a:latin typeface="+mn-lt"/>
                <a:ea typeface="+mn-ea"/>
                <a:cs typeface="+mn-cs"/>
              </a:rPr>
              <a:t>youtube.com</a:t>
            </a:r>
            <a:r>
              <a:rPr lang="en-US" sz="1200" kern="1200" dirty="0" smtClean="0">
                <a:solidFill>
                  <a:schemeClr val="tx1"/>
                </a:solidFill>
                <a:effectLst/>
                <a:latin typeface="+mn-lt"/>
                <a:ea typeface="+mn-ea"/>
                <a:cs typeface="+mn-cs"/>
              </a:rPr>
              <a:t>/watch ?v=</a:t>
            </a:r>
            <a:r>
              <a:rPr lang="en-US" sz="1200" kern="1200" dirty="0" err="1" smtClean="0">
                <a:solidFill>
                  <a:schemeClr val="tx1"/>
                </a:solidFill>
                <a:effectLst/>
                <a:latin typeface="+mn-lt"/>
                <a:ea typeface="+mn-ea"/>
                <a:cs typeface="+mn-cs"/>
              </a:rPr>
              <a:t>rQASZtuvBCs</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27</a:t>
            </a:fld>
            <a:endParaRPr lang="en-US"/>
          </a:p>
        </p:txBody>
      </p:sp>
    </p:spTree>
    <p:extLst>
      <p:ext uri="{BB962C8B-B14F-4D97-AF65-F5344CB8AC3E}">
        <p14:creationId xmlns:p14="http://schemas.microsoft.com/office/powerpoint/2010/main" val="2167794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7-23. </a:t>
            </a:r>
            <a:endParaRPr lang="en-US" dirty="0" smtClean="0"/>
          </a:p>
          <a:p>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for Android: guided setup is easy and friendly, with positive feedback along the way </a:t>
            </a:r>
            <a:endParaRPr lang="en-US" dirty="0" smtClean="0"/>
          </a:p>
          <a:p>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err="1" smtClean="0">
                <a:solidFill>
                  <a:schemeClr val="tx1"/>
                </a:solidFill>
                <a:effectLst/>
                <a:latin typeface="+mn-lt"/>
                <a:ea typeface="+mn-ea"/>
                <a:cs typeface="+mn-cs"/>
              </a:rPr>
              <a:t>Noom</a:t>
            </a:r>
            <a:r>
              <a:rPr lang="en-US" sz="1200" b="0" kern="1200" dirty="0" smtClean="0">
                <a:solidFill>
                  <a:schemeClr val="tx1"/>
                </a:solidFill>
                <a:effectLst/>
                <a:latin typeface="+mn-lt"/>
                <a:ea typeface="+mn-ea"/>
                <a:cs typeface="+mn-cs"/>
              </a:rPr>
              <a:t> Compared to </a:t>
            </a:r>
            <a:r>
              <a:rPr lang="en-US" sz="1200" b="0" kern="1200" dirty="0" err="1" smtClean="0">
                <a:solidFill>
                  <a:schemeClr val="tx1"/>
                </a:solidFill>
                <a:effectLst/>
                <a:latin typeface="+mn-lt"/>
                <a:ea typeface="+mn-ea"/>
                <a:cs typeface="+mn-cs"/>
              </a:rPr>
              <a:t>DailyBurn</a:t>
            </a:r>
            <a:r>
              <a:rPr lang="en-US" sz="1200" b="0" kern="1200" dirty="0" smtClean="0">
                <a:solidFill>
                  <a:schemeClr val="tx1"/>
                </a:solidFill>
                <a:effectLst/>
                <a:latin typeface="+mn-lt"/>
                <a:ea typeface="+mn-ea"/>
                <a:cs typeface="+mn-cs"/>
              </a:rPr>
              <a:t> Tracker </a:t>
            </a:r>
            <a:endParaRPr lang="en-US" dirty="0" smtClean="0"/>
          </a:p>
          <a:p>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for Android is an incredible app and does a great job of using rewards to invite deeper engagement. The experience is designed from start to finish to engage the user and keep him coming back. </a:t>
            </a:r>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uses a </a:t>
            </a:r>
            <a:r>
              <a:rPr lang="en-US" sz="1200" kern="1200" dirty="0" err="1" smtClean="0">
                <a:solidFill>
                  <a:schemeClr val="tx1"/>
                </a:solidFill>
                <a:effectLst/>
                <a:latin typeface="+mn-lt"/>
                <a:ea typeface="+mn-ea"/>
                <a:cs typeface="+mn-cs"/>
              </a:rPr>
              <a:t>Gamification</a:t>
            </a:r>
            <a:r>
              <a:rPr lang="en-US" sz="1200" kern="1200" dirty="0" smtClean="0">
                <a:solidFill>
                  <a:schemeClr val="tx1"/>
                </a:solidFill>
                <a:effectLst/>
                <a:latin typeface="+mn-lt"/>
                <a:ea typeface="+mn-ea"/>
                <a:cs typeface="+mn-cs"/>
              </a:rPr>
              <a:t> technique (see Chapter 8) called “leveling up” to encourage the user to successfully complete a series of tasks and reach the next level of proficiency. </a:t>
            </a:r>
            <a:endParaRPr lang="en-US" dirty="0" smtClean="0"/>
          </a:p>
          <a:p>
            <a:r>
              <a:rPr lang="en-US" sz="1200" kern="1200" dirty="0" smtClean="0">
                <a:solidFill>
                  <a:schemeClr val="tx1"/>
                </a:solidFill>
                <a:effectLst/>
                <a:latin typeface="+mn-lt"/>
                <a:ea typeface="+mn-ea"/>
                <a:cs typeface="+mn-cs"/>
              </a:rPr>
              <a:t>It also includes an element of surprise to keep things interesting. Just as I completed the setup process, I was rewarded with an “overachiever bonus” that inspired just a little more engagement. </a:t>
            </a:r>
            <a:endParaRPr lang="en-US" dirty="0" smtClean="0"/>
          </a:p>
          <a:p>
            <a:r>
              <a:rPr lang="en-US" sz="1200" kern="1200" dirty="0" smtClean="0">
                <a:solidFill>
                  <a:schemeClr val="tx1"/>
                </a:solidFill>
                <a:effectLst/>
                <a:latin typeface="+mn-lt"/>
                <a:ea typeface="+mn-ea"/>
                <a:cs typeface="+mn-cs"/>
              </a:rPr>
              <a:t>In contrast, setting up </a:t>
            </a:r>
            <a:r>
              <a:rPr lang="en-US" sz="1200" kern="1200" dirty="0" err="1" smtClean="0">
                <a:solidFill>
                  <a:schemeClr val="tx1"/>
                </a:solidFill>
                <a:effectLst/>
                <a:latin typeface="+mn-lt"/>
                <a:ea typeface="+mn-ea"/>
                <a:cs typeface="+mn-cs"/>
              </a:rPr>
              <a:t>DailyBurn</a:t>
            </a:r>
            <a:r>
              <a:rPr lang="en-US" sz="1200" kern="1200" dirty="0" smtClean="0">
                <a:solidFill>
                  <a:schemeClr val="tx1"/>
                </a:solidFill>
                <a:effectLst/>
                <a:latin typeface="+mn-lt"/>
                <a:ea typeface="+mn-ea"/>
                <a:cs typeface="+mn-cs"/>
              </a:rPr>
              <a:t> Tracker was a chore. It started with a half-dozen configuration screens, then dropped me straight onto the home page with a list of 10 options. No guidance, no motivation, and no surprises. (Motivational apps are one instance where surprises are a good thing.)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28</a:t>
            </a:fld>
            <a:endParaRPr lang="en-US"/>
          </a:p>
        </p:txBody>
      </p:sp>
    </p:spTree>
    <p:extLst>
      <p:ext uri="{BB962C8B-B14F-4D97-AF65-F5344CB8AC3E}">
        <p14:creationId xmlns:p14="http://schemas.microsoft.com/office/powerpoint/2010/main" val="2836168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7-24. </a:t>
            </a:r>
            <a:endParaRPr lang="en-US" dirty="0" smtClean="0"/>
          </a:p>
          <a:p>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for Android: the tasks are designed for participation to ensure comprehension (like practice logging a meal)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29</a:t>
            </a:fld>
            <a:endParaRPr lang="en-US"/>
          </a:p>
        </p:txBody>
      </p:sp>
    </p:spTree>
    <p:extLst>
      <p:ext uri="{BB962C8B-B14F-4D97-AF65-F5344CB8AC3E}">
        <p14:creationId xmlns:p14="http://schemas.microsoft.com/office/powerpoint/2010/main" val="3988134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7-25. </a:t>
            </a:r>
            <a:endParaRPr lang="en-US" dirty="0" smtClean="0"/>
          </a:p>
          <a:p>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for Android: tasks start off easy</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to complete, but get harder as you progress; leveling up “</a:t>
            </a:r>
            <a:r>
              <a:rPr lang="en-US" sz="1200" kern="1200" dirty="0" err="1" smtClean="0">
                <a:solidFill>
                  <a:schemeClr val="tx1"/>
                </a:solidFill>
                <a:effectLst/>
                <a:latin typeface="+mn-lt"/>
                <a:ea typeface="+mn-ea"/>
                <a:cs typeface="+mn-cs"/>
              </a:rPr>
              <a:t>gamifies</a:t>
            </a:r>
            <a:r>
              <a:rPr lang="en-US" sz="1200" kern="1200" dirty="0" smtClean="0">
                <a:solidFill>
                  <a:schemeClr val="tx1"/>
                </a:solidFill>
                <a:effectLst/>
                <a:latin typeface="+mn-lt"/>
                <a:ea typeface="+mn-ea"/>
                <a:cs typeface="+mn-cs"/>
              </a:rPr>
              <a:t>” the experience and makes it feel more rewarding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download </a:t>
            </a:r>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for Android today, you may notice some differ- </a:t>
            </a:r>
            <a:r>
              <a:rPr lang="en-US" sz="1200" kern="1200" dirty="0" err="1" smtClean="0">
                <a:solidFill>
                  <a:schemeClr val="tx1"/>
                </a:solidFill>
                <a:effectLst/>
                <a:latin typeface="+mn-lt"/>
                <a:ea typeface="+mn-ea"/>
                <a:cs typeface="+mn-cs"/>
              </a:rPr>
              <a:t>ences</a:t>
            </a:r>
            <a:r>
              <a:rPr lang="en-US" sz="1200" kern="1200" dirty="0" smtClean="0">
                <a:solidFill>
                  <a:schemeClr val="tx1"/>
                </a:solidFill>
                <a:effectLst/>
                <a:latin typeface="+mn-lt"/>
                <a:ea typeface="+mn-ea"/>
                <a:cs typeface="+mn-cs"/>
              </a:rPr>
              <a:t> between the screenshots shown here (taken in October 2013) and the newest release. I was curious about the catalyst for these changes, so I reached out to Eli Holder, </a:t>
            </a:r>
            <a:r>
              <a:rPr lang="en-US" sz="1200" kern="1200" dirty="0" err="1" smtClean="0">
                <a:solidFill>
                  <a:schemeClr val="tx1"/>
                </a:solidFill>
                <a:effectLst/>
                <a:latin typeface="+mn-lt"/>
                <a:ea typeface="+mn-ea"/>
                <a:cs typeface="+mn-cs"/>
              </a:rPr>
              <a:t>Noom’s</a:t>
            </a:r>
            <a:r>
              <a:rPr lang="en-US" sz="1200" kern="1200" dirty="0" smtClean="0">
                <a:solidFill>
                  <a:schemeClr val="tx1"/>
                </a:solidFill>
                <a:effectLst/>
                <a:latin typeface="+mn-lt"/>
                <a:ea typeface="+mn-ea"/>
                <a:cs typeface="+mn-cs"/>
              </a:rPr>
              <a:t> VP of Engagement. </a:t>
            </a:r>
            <a:endParaRPr lang="en-US" dirty="0" smtClean="0"/>
          </a:p>
          <a:p>
            <a:r>
              <a:rPr lang="en-US" sz="1200" kern="1200" dirty="0" smtClean="0">
                <a:solidFill>
                  <a:schemeClr val="tx1"/>
                </a:solidFill>
                <a:effectLst/>
                <a:latin typeface="+mn-lt"/>
                <a:ea typeface="+mn-ea"/>
                <a:cs typeface="+mn-cs"/>
              </a:rPr>
              <a:t>According to Eli, user testing showed that the 2013 design left par- </a:t>
            </a:r>
            <a:r>
              <a:rPr lang="en-US" sz="1200" kern="1200" dirty="0" err="1" smtClean="0">
                <a:solidFill>
                  <a:schemeClr val="tx1"/>
                </a:solidFill>
                <a:effectLst/>
                <a:latin typeface="+mn-lt"/>
                <a:ea typeface="+mn-ea"/>
                <a:cs typeface="+mn-cs"/>
              </a:rPr>
              <a:t>ticipants</a:t>
            </a:r>
            <a:r>
              <a:rPr lang="en-US" sz="1200" kern="1200" dirty="0" smtClean="0">
                <a:solidFill>
                  <a:schemeClr val="tx1"/>
                </a:solidFill>
                <a:effectLst/>
                <a:latin typeface="+mn-lt"/>
                <a:ea typeface="+mn-ea"/>
                <a:cs typeface="+mn-cs"/>
              </a:rPr>
              <a:t> feeling “exhausted.” The redesign is intended to shorten the onboarding process into bite-size chunks and make it more about the user’s weight loss story and less like a task list. </a:t>
            </a:r>
            <a:endParaRPr lang="en-US" dirty="0" smtClean="0"/>
          </a:p>
          <a:p>
            <a:r>
              <a:rPr lang="en-US" sz="1200" kern="1200" dirty="0" smtClean="0">
                <a:solidFill>
                  <a:schemeClr val="tx1"/>
                </a:solidFill>
                <a:effectLst/>
                <a:latin typeface="+mn-lt"/>
                <a:ea typeface="+mn-ea"/>
                <a:cs typeface="+mn-cs"/>
              </a:rPr>
              <a:t>Keep an eye on </a:t>
            </a:r>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this year as Eli and his team evolve the onboard-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flow to more quickly give users a joyful experience and an emotional connection with </a:t>
            </a:r>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30</a:t>
            </a:fld>
            <a:endParaRPr lang="en-US"/>
          </a:p>
        </p:txBody>
      </p:sp>
    </p:spTree>
    <p:extLst>
      <p:ext uri="{BB962C8B-B14F-4D97-AF65-F5344CB8AC3E}">
        <p14:creationId xmlns:p14="http://schemas.microsoft.com/office/powerpoint/2010/main" val="562744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7-26. </a:t>
            </a:r>
            <a:endParaRPr lang="en-US" dirty="0" smtClean="0"/>
          </a:p>
          <a:p>
            <a:r>
              <a:rPr lang="en-US" sz="1200" kern="1200" dirty="0" err="1" smtClean="0">
                <a:solidFill>
                  <a:schemeClr val="tx1"/>
                </a:solidFill>
                <a:effectLst/>
                <a:latin typeface="+mn-lt"/>
                <a:ea typeface="+mn-ea"/>
                <a:cs typeface="+mn-cs"/>
              </a:rPr>
              <a:t>DailyBurn</a:t>
            </a:r>
            <a:r>
              <a:rPr lang="en-US" sz="1200" kern="1200" dirty="0" smtClean="0">
                <a:solidFill>
                  <a:schemeClr val="tx1"/>
                </a:solidFill>
                <a:effectLst/>
                <a:latin typeface="+mn-lt"/>
                <a:ea typeface="+mn-ea"/>
                <a:cs typeface="+mn-cs"/>
              </a:rPr>
              <a:t> Tracker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setup feels like an impersonal, sterile chore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Make deeper engagement with your app rewarding. Consider adding elements of playfulness where appropriate, and let users learn by doing to create a sense of agency.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31</a:t>
            </a:fld>
            <a:endParaRPr lang="en-US"/>
          </a:p>
        </p:txBody>
      </p:sp>
    </p:spTree>
    <p:extLst>
      <p:ext uri="{BB962C8B-B14F-4D97-AF65-F5344CB8AC3E}">
        <p14:creationId xmlns:p14="http://schemas.microsoft.com/office/powerpoint/2010/main" val="332157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7-27. </a:t>
            </a:r>
            <a:endParaRPr lang="en-US" dirty="0" smtClean="0"/>
          </a:p>
          <a:p>
            <a:r>
              <a:rPr lang="en-US" sz="1200" kern="1200" dirty="0" smtClean="0">
                <a:solidFill>
                  <a:schemeClr val="tx1"/>
                </a:solidFill>
                <a:effectLst/>
                <a:latin typeface="+mn-lt"/>
                <a:ea typeface="+mn-ea"/>
                <a:cs typeface="+mn-cs"/>
              </a:rPr>
              <a:t>Polar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after answering a few polls, I get a tip; </a:t>
            </a:r>
            <a:r>
              <a:rPr lang="en-US" sz="1200" kern="1200" dirty="0" err="1" smtClean="0">
                <a:solidFill>
                  <a:schemeClr val="tx1"/>
                </a:solidFill>
                <a:effectLst/>
                <a:latin typeface="+mn-lt"/>
                <a:ea typeface="+mn-ea"/>
                <a:cs typeface="+mn-cs"/>
              </a:rPr>
              <a:t>DuoLingo</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rewards participation with </a:t>
            </a:r>
            <a:r>
              <a:rPr lang="en-US" sz="1200" kern="1200" dirty="0" err="1" smtClean="0">
                <a:solidFill>
                  <a:schemeClr val="tx1"/>
                </a:solidFill>
                <a:effectLst/>
                <a:latin typeface="+mn-lt"/>
                <a:ea typeface="+mn-ea"/>
                <a:cs typeface="+mn-cs"/>
              </a:rPr>
              <a:t>Lingots</a:t>
            </a:r>
            <a:r>
              <a:rPr lang="en-US" sz="1200" kern="1200" dirty="0" smtClean="0">
                <a:solidFill>
                  <a:schemeClr val="tx1"/>
                </a:solidFill>
                <a:effectLst/>
                <a:latin typeface="+mn-lt"/>
                <a:ea typeface="+mn-ea"/>
                <a:cs typeface="+mn-cs"/>
              </a:rPr>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Learning isn’t a one- time thing; using an app should reinforce what the tutorials have helped users learn.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33</a:t>
            </a:fld>
            <a:endParaRPr lang="en-US"/>
          </a:p>
        </p:txBody>
      </p:sp>
    </p:spTree>
    <p:extLst>
      <p:ext uri="{BB962C8B-B14F-4D97-AF65-F5344CB8AC3E}">
        <p14:creationId xmlns:p14="http://schemas.microsoft.com/office/powerpoint/2010/main" val="3508515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7-28. </a:t>
            </a:r>
            <a:endParaRPr lang="en-US" dirty="0" smtClean="0"/>
          </a:p>
          <a:p>
            <a:r>
              <a:rPr lang="en-US" sz="1200" kern="1200" dirty="0" err="1" smtClean="0">
                <a:solidFill>
                  <a:schemeClr val="tx1"/>
                </a:solidFill>
                <a:effectLst/>
                <a:latin typeface="+mn-lt"/>
                <a:ea typeface="+mn-ea"/>
                <a:cs typeface="+mn-cs"/>
              </a:rPr>
              <a:t>Any.do</a:t>
            </a:r>
            <a:r>
              <a:rPr lang="en-US" sz="1200" kern="1200" dirty="0" smtClean="0">
                <a:solidFill>
                  <a:schemeClr val="tx1"/>
                </a:solidFill>
                <a:effectLst/>
                <a:latin typeface="+mn-lt"/>
                <a:ea typeface="+mn-ea"/>
                <a:cs typeface="+mn-cs"/>
              </a:rPr>
              <a:t> for Android uses a widget to encourage engagement and spontaneous rewards for completion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34</a:t>
            </a:fld>
            <a:endParaRPr lang="en-US"/>
          </a:p>
        </p:txBody>
      </p:sp>
    </p:spTree>
    <p:extLst>
      <p:ext uri="{BB962C8B-B14F-4D97-AF65-F5344CB8AC3E}">
        <p14:creationId xmlns:p14="http://schemas.microsoft.com/office/powerpoint/2010/main" val="3219165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 </a:t>
            </a:r>
            <a:endParaRPr lang="en-US" dirty="0" smtClean="0"/>
          </a:p>
          <a:p>
            <a:r>
              <a:rPr lang="en-US" sz="1200" kern="1200" dirty="0" smtClean="0">
                <a:solidFill>
                  <a:schemeClr val="tx1"/>
                </a:solidFill>
                <a:effectLst/>
                <a:latin typeface="+mn-lt"/>
                <a:ea typeface="+mn-ea"/>
                <a:cs typeface="+mn-cs"/>
              </a:rPr>
              <a:t>Ness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note that some prompts explain cause and effect rather than inviting the cause and letting users observe the effect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a:t>
            </a:fld>
            <a:endParaRPr lang="en-US"/>
          </a:p>
        </p:txBody>
      </p:sp>
    </p:spTree>
    <p:extLst>
      <p:ext uri="{BB962C8B-B14F-4D97-AF65-F5344CB8AC3E}">
        <p14:creationId xmlns:p14="http://schemas.microsoft.com/office/powerpoint/2010/main" val="1754013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7-29. </a:t>
            </a:r>
            <a:endParaRPr lang="en-US" dirty="0" smtClean="0"/>
          </a:p>
          <a:p>
            <a:r>
              <a:rPr lang="en-US" sz="1200" kern="1200" dirty="0" smtClean="0">
                <a:solidFill>
                  <a:schemeClr val="tx1"/>
                </a:solidFill>
                <a:effectLst/>
                <a:latin typeface="+mn-lt"/>
                <a:ea typeface="+mn-ea"/>
                <a:cs typeface="+mn-cs"/>
              </a:rPr>
              <a:t>Fidelity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Bring Back Instructional Guides lets you </a:t>
            </a:r>
            <a:r>
              <a:rPr lang="en-US" sz="1200" kern="1200" dirty="0" err="1" smtClean="0">
                <a:solidFill>
                  <a:schemeClr val="tx1"/>
                </a:solidFill>
                <a:effectLst/>
                <a:latin typeface="+mn-lt"/>
                <a:ea typeface="+mn-ea"/>
                <a:cs typeface="+mn-cs"/>
              </a:rPr>
              <a:t>relaunch</a:t>
            </a:r>
            <a:r>
              <a:rPr lang="en-US" sz="1200" kern="1200" dirty="0" smtClean="0">
                <a:solidFill>
                  <a:schemeClr val="tx1"/>
                </a:solidFill>
                <a:effectLst/>
                <a:latin typeface="+mn-lt"/>
                <a:ea typeface="+mn-ea"/>
                <a:cs typeface="+mn-cs"/>
              </a:rPr>
              <a:t> tutorials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39</a:t>
            </a:fld>
            <a:endParaRPr lang="en-US"/>
          </a:p>
        </p:txBody>
      </p:sp>
    </p:spTree>
    <p:extLst>
      <p:ext uri="{BB962C8B-B14F-4D97-AF65-F5344CB8AC3E}">
        <p14:creationId xmlns:p14="http://schemas.microsoft.com/office/powerpoint/2010/main" val="2451513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7-30. </a:t>
            </a:r>
            <a:endParaRPr lang="en-US" dirty="0" smtClean="0"/>
          </a:p>
          <a:p>
            <a:r>
              <a:rPr lang="en-US" sz="1200" kern="1200" dirty="0" err="1" smtClean="0">
                <a:solidFill>
                  <a:schemeClr val="tx1"/>
                </a:solidFill>
                <a:effectLst/>
                <a:latin typeface="+mn-lt"/>
                <a:ea typeface="+mn-ea"/>
                <a:cs typeface="+mn-cs"/>
              </a:rPr>
              <a:t>Zappos</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HoursTracker</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for Android, and </a:t>
            </a:r>
            <a:r>
              <a:rPr lang="en-US" sz="1200" kern="1200" dirty="0" err="1" smtClean="0">
                <a:solidFill>
                  <a:schemeClr val="tx1"/>
                </a:solidFill>
                <a:effectLst/>
                <a:latin typeface="+mn-lt"/>
                <a:ea typeface="+mn-ea"/>
                <a:cs typeface="+mn-cs"/>
              </a:rPr>
              <a:t>myAppFree</a:t>
            </a:r>
            <a:r>
              <a:rPr lang="en-US" sz="1200" kern="1200" dirty="0" smtClean="0">
                <a:solidFill>
                  <a:schemeClr val="tx1"/>
                </a:solidFill>
                <a:effectLst/>
                <a:latin typeface="+mn-lt"/>
                <a:ea typeface="+mn-ea"/>
                <a:cs typeface="+mn-cs"/>
              </a:rPr>
              <a:t> for Windows Phone: poorly designed Tips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Tips in the form of Transparencies (</a:t>
            </a:r>
            <a:r>
              <a:rPr lang="en-US" dirty="0" err="1" smtClean="0"/>
              <a:t>Zappos</a:t>
            </a:r>
            <a:r>
              <a:rPr lang="en-US" dirty="0" smtClean="0"/>
              <a:t>) or Dialogs (</a:t>
            </a:r>
            <a:r>
              <a:rPr lang="en-US" dirty="0" err="1" smtClean="0"/>
              <a:t>HoursTracker</a:t>
            </a:r>
            <a:r>
              <a:rPr lang="en-US" dirty="0" smtClean="0"/>
              <a:t>) should be avoided, as should multiple tips per screen, as in </a:t>
            </a:r>
            <a:r>
              <a:rPr lang="en-US" dirty="0" err="1" smtClean="0"/>
              <a:t>myAppFree</a:t>
            </a:r>
            <a:r>
              <a:rPr lang="en-US" dirty="0" smtClean="0"/>
              <a:t>. For smart Tip design, see the examples from </a:t>
            </a:r>
            <a:r>
              <a:rPr lang="en-US" dirty="0" err="1" smtClean="0"/>
              <a:t>Evernote</a:t>
            </a:r>
            <a:r>
              <a:rPr lang="en-US" dirty="0" smtClean="0"/>
              <a:t> Food and Mint. </a:t>
            </a:r>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42</a:t>
            </a:fld>
            <a:endParaRPr lang="en-US"/>
          </a:p>
        </p:txBody>
      </p:sp>
    </p:spTree>
    <p:extLst>
      <p:ext uri="{BB962C8B-B14F-4D97-AF65-F5344CB8AC3E}">
        <p14:creationId xmlns:p14="http://schemas.microsoft.com/office/powerpoint/2010/main" val="1172550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7-31. </a:t>
            </a:r>
            <a:endParaRPr lang="en-US" dirty="0" smtClean="0"/>
          </a:p>
          <a:p>
            <a:r>
              <a:rPr lang="en-US" sz="1200" kern="1200" dirty="0" err="1" smtClean="0">
                <a:solidFill>
                  <a:schemeClr val="tx1"/>
                </a:solidFill>
                <a:effectLst/>
                <a:latin typeface="+mn-lt"/>
                <a:ea typeface="+mn-ea"/>
                <a:cs typeface="+mn-cs"/>
              </a:rPr>
              <a:t>Evernote</a:t>
            </a:r>
            <a:r>
              <a:rPr lang="en-US" sz="1200" kern="1200" dirty="0" smtClean="0">
                <a:solidFill>
                  <a:schemeClr val="tx1"/>
                </a:solidFill>
                <a:effectLst/>
                <a:latin typeface="+mn-lt"/>
                <a:ea typeface="+mn-ea"/>
                <a:cs typeface="+mn-cs"/>
              </a:rPr>
              <a:t> Food for Android and Mint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well-designed Tips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43</a:t>
            </a:fld>
            <a:endParaRPr lang="en-US"/>
          </a:p>
        </p:txBody>
      </p:sp>
    </p:spTree>
    <p:extLst>
      <p:ext uri="{BB962C8B-B14F-4D97-AF65-F5344CB8AC3E}">
        <p14:creationId xmlns:p14="http://schemas.microsoft.com/office/powerpoint/2010/main" val="3244318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7-32. </a:t>
            </a:r>
            <a:endParaRPr lang="en-US" dirty="0" smtClean="0"/>
          </a:p>
          <a:p>
            <a:r>
              <a:rPr lang="en-US" sz="1200" kern="1200" dirty="0" err="1" smtClean="0">
                <a:solidFill>
                  <a:schemeClr val="tx1"/>
                </a:solidFill>
                <a:effectLst/>
                <a:latin typeface="+mn-lt"/>
                <a:ea typeface="+mn-ea"/>
                <a:cs typeface="+mn-cs"/>
              </a:rPr>
              <a:t>RetailMeNot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Expense Manager for Android, and Pandora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Persistent Invitations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45</a:t>
            </a:fld>
            <a:endParaRPr lang="en-US"/>
          </a:p>
        </p:txBody>
      </p:sp>
    </p:spTree>
    <p:extLst>
      <p:ext uri="{BB962C8B-B14F-4D97-AF65-F5344CB8AC3E}">
        <p14:creationId xmlns:p14="http://schemas.microsoft.com/office/powerpoint/2010/main" val="56368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7-33. </a:t>
            </a:r>
            <a:endParaRPr lang="en-US" dirty="0" smtClean="0"/>
          </a:p>
          <a:p>
            <a:r>
              <a:rPr lang="en-US" sz="1200" kern="1200" dirty="0" err="1" smtClean="0">
                <a:solidFill>
                  <a:schemeClr val="tx1"/>
                </a:solidFill>
                <a:effectLst/>
                <a:latin typeface="+mn-lt"/>
                <a:ea typeface="+mn-ea"/>
                <a:cs typeface="+mn-cs"/>
              </a:rPr>
              <a:t>Pinterest</a:t>
            </a:r>
            <a:r>
              <a:rPr lang="en-US" sz="1200" kern="1200" dirty="0" smtClean="0">
                <a:solidFill>
                  <a:schemeClr val="tx1"/>
                </a:solidFill>
                <a:effectLst/>
                <a:latin typeface="+mn-lt"/>
                <a:ea typeface="+mn-ea"/>
                <a:cs typeface="+mn-cs"/>
              </a:rPr>
              <a:t> for Android: Persistent Invitation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46</a:t>
            </a:fld>
            <a:endParaRPr lang="en-US"/>
          </a:p>
        </p:txBody>
      </p:sp>
    </p:spTree>
    <p:extLst>
      <p:ext uri="{BB962C8B-B14F-4D97-AF65-F5344CB8AC3E}">
        <p14:creationId xmlns:p14="http://schemas.microsoft.com/office/powerpoint/2010/main" val="3013684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7-34. </a:t>
            </a:r>
            <a:endParaRPr lang="en-US" dirty="0" smtClean="0"/>
          </a:p>
          <a:p>
            <a:r>
              <a:rPr lang="en-US" sz="1200" kern="1200" dirty="0" smtClean="0">
                <a:solidFill>
                  <a:schemeClr val="tx1"/>
                </a:solidFill>
                <a:effectLst/>
                <a:latin typeface="+mn-lt"/>
                <a:ea typeface="+mn-ea"/>
                <a:cs typeface="+mn-cs"/>
              </a:rPr>
              <a:t>Do It (Tomorrow) for Android and </a:t>
            </a:r>
            <a:r>
              <a:rPr lang="en-US" sz="1200" kern="1200" dirty="0" err="1" smtClean="0">
                <a:solidFill>
                  <a:schemeClr val="tx1"/>
                </a:solidFill>
                <a:effectLst/>
                <a:latin typeface="+mn-lt"/>
                <a:ea typeface="+mn-ea"/>
                <a:cs typeface="+mn-cs"/>
              </a:rPr>
              <a:t>Flipboard</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invitations can go at the beginning or end of a list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47</a:t>
            </a:fld>
            <a:endParaRPr lang="en-US"/>
          </a:p>
        </p:txBody>
      </p:sp>
    </p:spTree>
    <p:extLst>
      <p:ext uri="{BB962C8B-B14F-4D97-AF65-F5344CB8AC3E}">
        <p14:creationId xmlns:p14="http://schemas.microsoft.com/office/powerpoint/2010/main" val="4148157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7-35. </a:t>
            </a:r>
            <a:endParaRPr lang="en-US" dirty="0" smtClean="0"/>
          </a:p>
          <a:p>
            <a:r>
              <a:rPr lang="en-US" sz="1200" kern="1200" dirty="0" smtClean="0">
                <a:solidFill>
                  <a:schemeClr val="tx1"/>
                </a:solidFill>
                <a:effectLst/>
                <a:latin typeface="+mn-lt"/>
                <a:ea typeface="+mn-ea"/>
                <a:cs typeface="+mn-cs"/>
              </a:rPr>
              <a:t>Argus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invitation to set weight reappears based on user’s goal settings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48</a:t>
            </a:fld>
            <a:endParaRPr lang="en-US"/>
          </a:p>
        </p:txBody>
      </p:sp>
    </p:spTree>
    <p:extLst>
      <p:ext uri="{BB962C8B-B14F-4D97-AF65-F5344CB8AC3E}">
        <p14:creationId xmlns:p14="http://schemas.microsoft.com/office/powerpoint/2010/main" val="1913651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7-36. </a:t>
            </a:r>
            <a:endParaRPr lang="en-US" dirty="0" smtClean="0"/>
          </a:p>
          <a:p>
            <a:r>
              <a:rPr lang="en-US" sz="1200" kern="1200" dirty="0" smtClean="0">
                <a:solidFill>
                  <a:schemeClr val="tx1"/>
                </a:solidFill>
                <a:effectLst/>
                <a:latin typeface="+mn-lt"/>
                <a:ea typeface="+mn-ea"/>
                <a:cs typeface="+mn-cs"/>
              </a:rPr>
              <a:t>Polar and </a:t>
            </a:r>
            <a:r>
              <a:rPr lang="en-US" sz="1200" kern="1200" dirty="0" err="1" smtClean="0">
                <a:solidFill>
                  <a:schemeClr val="tx1"/>
                </a:solidFill>
                <a:effectLst/>
                <a:latin typeface="+mn-lt"/>
                <a:ea typeface="+mn-ea"/>
                <a:cs typeface="+mn-cs"/>
              </a:rPr>
              <a:t>SigFig</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Discoverable Invitations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50</a:t>
            </a:fld>
            <a:endParaRPr lang="en-US"/>
          </a:p>
        </p:txBody>
      </p:sp>
    </p:spTree>
    <p:extLst>
      <p:ext uri="{BB962C8B-B14F-4D97-AF65-F5344CB8AC3E}">
        <p14:creationId xmlns:p14="http://schemas.microsoft.com/office/powerpoint/2010/main" val="2284310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7-37. </a:t>
            </a:r>
            <a:endParaRPr lang="en-US" dirty="0" smtClean="0"/>
          </a:p>
          <a:p>
            <a:r>
              <a:rPr lang="en-US" sz="1200" kern="1200" dirty="0" smtClean="0">
                <a:solidFill>
                  <a:schemeClr val="tx1"/>
                </a:solidFill>
                <a:effectLst/>
                <a:latin typeface="+mn-lt"/>
                <a:ea typeface="+mn-ea"/>
                <a:cs typeface="+mn-cs"/>
              </a:rPr>
              <a:t>No welcome mat: just drop users right in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52</a:t>
            </a:fld>
            <a:endParaRPr lang="en-US"/>
          </a:p>
        </p:txBody>
      </p:sp>
    </p:spTree>
    <p:extLst>
      <p:ext uri="{BB962C8B-B14F-4D97-AF65-F5344CB8AC3E}">
        <p14:creationId xmlns:p14="http://schemas.microsoft.com/office/powerpoint/2010/main" val="3464700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7-38. </a:t>
            </a:r>
            <a:endParaRPr lang="en-US" dirty="0" smtClean="0"/>
          </a:p>
          <a:p>
            <a:r>
              <a:rPr lang="en-US" sz="1200" kern="1200" dirty="0" smtClean="0">
                <a:solidFill>
                  <a:schemeClr val="tx1"/>
                </a:solidFill>
                <a:effectLst/>
                <a:latin typeface="+mn-lt"/>
                <a:ea typeface="+mn-ea"/>
                <a:cs typeface="+mn-cs"/>
              </a:rPr>
              <a:t>Benefit statement: an image, short benefit statement, and clear call to action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53</a:t>
            </a:fld>
            <a:endParaRPr lang="en-US"/>
          </a:p>
        </p:txBody>
      </p:sp>
    </p:spTree>
    <p:extLst>
      <p:ext uri="{BB962C8B-B14F-4D97-AF65-F5344CB8AC3E}">
        <p14:creationId xmlns:p14="http://schemas.microsoft.com/office/powerpoint/2010/main" val="1262371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7-4. </a:t>
            </a:r>
            <a:endParaRPr lang="en-US" dirty="0" smtClean="0"/>
          </a:p>
          <a:p>
            <a:r>
              <a:rPr lang="en-US" sz="1200" kern="1200" dirty="0" err="1" smtClean="0">
                <a:solidFill>
                  <a:schemeClr val="tx1"/>
                </a:solidFill>
                <a:effectLst/>
                <a:latin typeface="+mn-lt"/>
                <a:ea typeface="+mn-ea"/>
                <a:cs typeface="+mn-cs"/>
              </a:rPr>
              <a:t>Foodspotting</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 app so simple, it invites deeper engagement without users needing a tutorial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6</a:t>
            </a:fld>
            <a:endParaRPr lang="en-US"/>
          </a:p>
        </p:txBody>
      </p:sp>
    </p:spTree>
    <p:extLst>
      <p:ext uri="{BB962C8B-B14F-4D97-AF65-F5344CB8AC3E}">
        <p14:creationId xmlns:p14="http://schemas.microsoft.com/office/powerpoint/2010/main" val="32941042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7-39. </a:t>
            </a:r>
            <a:endParaRPr lang="en-US" dirty="0" smtClean="0"/>
          </a:p>
          <a:p>
            <a:r>
              <a:rPr lang="en-US" sz="1200" kern="1200" dirty="0" smtClean="0">
                <a:solidFill>
                  <a:schemeClr val="tx1"/>
                </a:solidFill>
                <a:effectLst/>
                <a:latin typeface="+mn-lt"/>
                <a:ea typeface="+mn-ea"/>
                <a:cs typeface="+mn-cs"/>
              </a:rPr>
              <a:t>Feature list: a benefit statement and short description of core functionality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54</a:t>
            </a:fld>
            <a:endParaRPr lang="en-US"/>
          </a:p>
        </p:txBody>
      </p:sp>
    </p:spTree>
    <p:extLst>
      <p:ext uri="{BB962C8B-B14F-4D97-AF65-F5344CB8AC3E}">
        <p14:creationId xmlns:p14="http://schemas.microsoft.com/office/powerpoint/2010/main" val="2292081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7-40. </a:t>
            </a:r>
            <a:endParaRPr lang="en-US" dirty="0" smtClean="0"/>
          </a:p>
          <a:p>
            <a:r>
              <a:rPr lang="en-US" sz="1200" kern="1200" dirty="0" smtClean="0">
                <a:solidFill>
                  <a:schemeClr val="tx1"/>
                </a:solidFill>
                <a:effectLst/>
                <a:latin typeface="+mn-lt"/>
                <a:ea typeface="+mn-ea"/>
                <a:cs typeface="+mn-cs"/>
              </a:rPr>
              <a:t>Step list: a step-by-step list explaining how to use the app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55</a:t>
            </a:fld>
            <a:endParaRPr lang="en-US"/>
          </a:p>
        </p:txBody>
      </p:sp>
    </p:spTree>
    <p:extLst>
      <p:ext uri="{BB962C8B-B14F-4D97-AF65-F5344CB8AC3E}">
        <p14:creationId xmlns:p14="http://schemas.microsoft.com/office/powerpoint/2010/main" val="571613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7-41. </a:t>
            </a:r>
            <a:endParaRPr lang="en-US" dirty="0" smtClean="0"/>
          </a:p>
          <a:p>
            <a:r>
              <a:rPr lang="en-US" sz="1200" kern="1200" dirty="0" smtClean="0">
                <a:solidFill>
                  <a:schemeClr val="tx1"/>
                </a:solidFill>
                <a:effectLst/>
                <a:latin typeface="+mn-lt"/>
                <a:ea typeface="+mn-ea"/>
                <a:cs typeface="+mn-cs"/>
              </a:rPr>
              <a:t>Multi-step tour: a series of introductory screens that users could swipe through to learn more about the app </a:t>
            </a:r>
          </a:p>
          <a:p>
            <a:endParaRPr lang="en-US" sz="1200" kern="1200" dirty="0" smtClean="0">
              <a:solidFill>
                <a:schemeClr val="tx1"/>
              </a:solidFill>
              <a:effectLst/>
              <a:latin typeface="+mn-lt"/>
              <a:ea typeface="+mn-ea"/>
              <a:cs typeface="+mn-cs"/>
            </a:endParaRPr>
          </a:p>
          <a:p>
            <a:r>
              <a:rPr lang="en-US" dirty="0" smtClean="0"/>
              <a:t>Users responded consistently to all of these: no one read the screens or swiped through the feature lists. </a:t>
            </a:r>
          </a:p>
          <a:p>
            <a:endParaRPr lang="en-US" dirty="0" smtClean="0"/>
          </a:p>
          <a:p>
            <a:r>
              <a:rPr lang="en-US" dirty="0" smtClean="0"/>
              <a:t>Instead, they immediately skipped over them and tapped Get Started. </a:t>
            </a:r>
          </a:p>
          <a:p>
            <a:endParaRPr lang="en-US" dirty="0" smtClean="0"/>
          </a:p>
          <a:p>
            <a:r>
              <a:rPr lang="en-US" dirty="0" smtClean="0"/>
              <a:t>Users explained that the screens got in their way and that they’d rather just jump into the experience immediately. </a:t>
            </a:r>
          </a:p>
          <a:p>
            <a:endParaRPr lang="en-US" dirty="0" smtClean="0"/>
          </a:p>
          <a:p>
            <a:r>
              <a:rPr lang="en-US" dirty="0" smtClean="0"/>
              <a:t>Providing context via an up-front informational message did not aid user confidence. </a:t>
            </a:r>
          </a:p>
          <a:p>
            <a:endParaRPr lang="en-US" dirty="0" smtClean="0"/>
          </a:p>
          <a:p>
            <a:r>
              <a:rPr lang="en-US" dirty="0" smtClean="0"/>
              <a:t>It was like the dinner guests reached our door and found a note explaining how a dinner party works, and inviting them to let themselves in. </a:t>
            </a:r>
          </a:p>
          <a:p>
            <a:endParaRPr lang="en-US" dirty="0" smtClean="0"/>
          </a:p>
          <a:p>
            <a:r>
              <a:rPr lang="en-US" dirty="0" smtClean="0"/>
              <a:t>We needed to set the proper context—without getting in the way.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56</a:t>
            </a:fld>
            <a:endParaRPr lang="en-US"/>
          </a:p>
        </p:txBody>
      </p:sp>
    </p:spTree>
    <p:extLst>
      <p:ext uri="{BB962C8B-B14F-4D97-AF65-F5344CB8AC3E}">
        <p14:creationId xmlns:p14="http://schemas.microsoft.com/office/powerpoint/2010/main" val="25734944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7-42. </a:t>
            </a:r>
            <a:endParaRPr lang="en-US" dirty="0" smtClean="0"/>
          </a:p>
          <a:p>
            <a:r>
              <a:rPr lang="en-US" sz="1200" kern="1200" dirty="0" smtClean="0">
                <a:solidFill>
                  <a:schemeClr val="tx1"/>
                </a:solidFill>
                <a:effectLst/>
                <a:latin typeface="+mn-lt"/>
                <a:ea typeface="+mn-ea"/>
                <a:cs typeface="+mn-cs"/>
              </a:rPr>
              <a:t>Multi-step transparency: multiple features are called out on the main navigation screen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57</a:t>
            </a:fld>
            <a:endParaRPr lang="en-US"/>
          </a:p>
        </p:txBody>
      </p:sp>
    </p:spTree>
    <p:extLst>
      <p:ext uri="{BB962C8B-B14F-4D97-AF65-F5344CB8AC3E}">
        <p14:creationId xmlns:p14="http://schemas.microsoft.com/office/powerpoint/2010/main" val="905811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7-43. </a:t>
            </a:r>
            <a:endParaRPr lang="en-US" dirty="0" smtClean="0"/>
          </a:p>
          <a:p>
            <a:r>
              <a:rPr lang="en-US" sz="1200" kern="1200" dirty="0" smtClean="0">
                <a:solidFill>
                  <a:schemeClr val="tx1"/>
                </a:solidFill>
                <a:effectLst/>
                <a:latin typeface="+mn-lt"/>
                <a:ea typeface="+mn-ea"/>
                <a:cs typeface="+mn-cs"/>
              </a:rPr>
              <a:t>Multi-step transparency tour: a series of steps that the user needs to tap through, each de- scribing a navigational element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Although users liked being able to see the app in the background, they were irritated by how many instructions were on the screen. Comments included: “I don’t have time to try to understand this,” “I just want to make this get out of my way,” and, of course, “Do I have to read all this?” </a:t>
            </a:r>
            <a:endParaRPr lang="en-US" dirty="0" smtClean="0"/>
          </a:p>
          <a:p>
            <a:r>
              <a:rPr lang="en-US" sz="1200" kern="1200" dirty="0" smtClean="0">
                <a:solidFill>
                  <a:schemeClr val="tx1"/>
                </a:solidFill>
                <a:effectLst/>
                <a:latin typeface="+mn-lt"/>
                <a:ea typeface="+mn-ea"/>
                <a:cs typeface="+mn-cs"/>
              </a:rPr>
              <a:t>We were getting closer, but showing too many instructions at one time made customers feel like there was too much to learn. It was like our dinner host had welcomed them in, suggested 10 different guests they ought to meet, and then left them standing in the hall with their heads spinning. How could we make the experience even easier?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58</a:t>
            </a:fld>
            <a:endParaRPr lang="en-US"/>
          </a:p>
        </p:txBody>
      </p:sp>
    </p:spTree>
    <p:extLst>
      <p:ext uri="{BB962C8B-B14F-4D97-AF65-F5344CB8AC3E}">
        <p14:creationId xmlns:p14="http://schemas.microsoft.com/office/powerpoint/2010/main" val="1486064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7-44. </a:t>
            </a:r>
            <a:endParaRPr lang="en-US" dirty="0" smtClean="0"/>
          </a:p>
          <a:p>
            <a:r>
              <a:rPr lang="en-US" sz="1200" kern="1200" dirty="0" smtClean="0">
                <a:solidFill>
                  <a:schemeClr val="tx1"/>
                </a:solidFill>
                <a:effectLst/>
                <a:latin typeface="+mn-lt"/>
                <a:ea typeface="+mn-ea"/>
                <a:cs typeface="+mn-cs"/>
              </a:rPr>
              <a:t>Single-step transparency: a focus on the most important thing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Customers responded more favorably to this. They liked being able to get a sense of all of the options that would be featured in the app, but also liked having a clear recommendation about where to start.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the concept also made users a little nervous. Customers asked, “If you have a tutorial, does this mean the app is too complicated for me to figure out for myself?” We also observed users trying to tap on the gray background to close the overlay and get a better view of what was behind it. We saw an opportunity to simplify even more and further get out of the user’s way.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59</a:t>
            </a:fld>
            <a:endParaRPr lang="en-US"/>
          </a:p>
        </p:txBody>
      </p:sp>
    </p:spTree>
    <p:extLst>
      <p:ext uri="{BB962C8B-B14F-4D97-AF65-F5344CB8AC3E}">
        <p14:creationId xmlns:p14="http://schemas.microsoft.com/office/powerpoint/2010/main" val="22556294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7-45. </a:t>
            </a:r>
            <a:endParaRPr lang="en-US" dirty="0" smtClean="0"/>
          </a:p>
          <a:p>
            <a:r>
              <a:rPr lang="en-US" sz="1200" kern="1200" dirty="0" smtClean="0">
                <a:solidFill>
                  <a:schemeClr val="tx1"/>
                </a:solidFill>
                <a:effectLst/>
                <a:latin typeface="+mn-lt"/>
                <a:ea typeface="+mn-ea"/>
                <a:cs typeface="+mn-cs"/>
              </a:rPr>
              <a:t>Tip: one call to action, with the rest of the screen </a:t>
            </a:r>
            <a:r>
              <a:rPr lang="en-US" sz="1200" kern="1200" dirty="0" err="1" smtClean="0">
                <a:solidFill>
                  <a:schemeClr val="tx1"/>
                </a:solidFill>
                <a:effectLst/>
                <a:latin typeface="+mn-lt"/>
                <a:ea typeface="+mn-ea"/>
                <a:cs typeface="+mn-cs"/>
              </a:rPr>
              <a:t>tappable</a:t>
            </a:r>
            <a:r>
              <a:rPr lang="en-US" sz="1200" kern="1200" dirty="0" smtClean="0">
                <a:solidFill>
                  <a:schemeClr val="tx1"/>
                </a:solidFill>
                <a:effectLst/>
                <a:latin typeface="+mn-lt"/>
                <a:ea typeface="+mn-ea"/>
                <a:cs typeface="+mn-cs"/>
              </a:rPr>
              <a:t>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D93B8FB-09EA-D846-B48C-A2D921F65DA4}" type="slidenum">
              <a:rPr lang="en-US" smtClean="0"/>
              <a:t>60</a:t>
            </a:fld>
            <a:endParaRPr lang="en-US"/>
          </a:p>
        </p:txBody>
      </p:sp>
    </p:spTree>
    <p:extLst>
      <p:ext uri="{BB962C8B-B14F-4D97-AF65-F5344CB8AC3E}">
        <p14:creationId xmlns:p14="http://schemas.microsoft.com/office/powerpoint/2010/main" val="3219089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7-46. </a:t>
            </a:r>
            <a:endParaRPr lang="en-US" dirty="0" smtClean="0"/>
          </a:p>
          <a:p>
            <a:r>
              <a:rPr lang="en-US" sz="1200" kern="1200" dirty="0" smtClean="0">
                <a:solidFill>
                  <a:schemeClr val="tx1"/>
                </a:solidFill>
                <a:effectLst/>
                <a:latin typeface="+mn-lt"/>
                <a:ea typeface="+mn-ea"/>
                <a:cs typeface="+mn-cs"/>
              </a:rPr>
              <a:t>Pre–</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7 implementation: </a:t>
            </a:r>
            <a:r>
              <a:rPr lang="en-US" sz="1200" kern="1200" dirty="0" err="1" smtClean="0">
                <a:solidFill>
                  <a:schemeClr val="tx1"/>
                </a:solidFill>
                <a:effectLst/>
                <a:latin typeface="+mn-lt"/>
                <a:ea typeface="+mn-ea"/>
                <a:cs typeface="+mn-cs"/>
              </a:rPr>
              <a:t>hideable</a:t>
            </a:r>
            <a:r>
              <a:rPr lang="en-US" sz="1200" kern="1200" dirty="0" smtClean="0">
                <a:solidFill>
                  <a:schemeClr val="tx1"/>
                </a:solidFill>
                <a:effectLst/>
                <a:latin typeface="+mn-lt"/>
                <a:ea typeface="+mn-ea"/>
                <a:cs typeface="+mn-cs"/>
              </a:rPr>
              <a:t> sticky note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has been very successful in transforming our customers’ fears into confidence. Users quickly understand the functionality the app offers, while also feeling that they know how to proceed in order to have a positive experience.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62</a:t>
            </a:fld>
            <a:endParaRPr lang="en-US"/>
          </a:p>
        </p:txBody>
      </p:sp>
    </p:spTree>
    <p:extLst>
      <p:ext uri="{BB962C8B-B14F-4D97-AF65-F5344CB8AC3E}">
        <p14:creationId xmlns:p14="http://schemas.microsoft.com/office/powerpoint/2010/main" val="1548736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7-47. </a:t>
            </a:r>
            <a:endParaRPr lang="en-US" dirty="0" smtClean="0"/>
          </a:p>
          <a:p>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7 implementation: helpfulness that doesn’t get in the way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the introduction of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7, we used subtle translucency and </a:t>
            </a:r>
            <a:r>
              <a:rPr lang="en-US" sz="1200" kern="1200" dirty="0" err="1" smtClean="0">
                <a:solidFill>
                  <a:schemeClr val="tx1"/>
                </a:solidFill>
                <a:effectLst/>
                <a:latin typeface="+mn-lt"/>
                <a:ea typeface="+mn-ea"/>
                <a:cs typeface="+mn-cs"/>
              </a:rPr>
              <a:t>ani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mation</a:t>
            </a:r>
            <a:r>
              <a:rPr lang="en-US" sz="1200" kern="1200" dirty="0" smtClean="0">
                <a:solidFill>
                  <a:schemeClr val="tx1"/>
                </a:solidFill>
                <a:effectLst/>
                <a:latin typeface="+mn-lt"/>
                <a:ea typeface="+mn-ea"/>
                <a:cs typeface="+mn-cs"/>
              </a:rPr>
              <a:t> effects to strike the right balance of openness and guidance. In this example, the menu loads first and then the sticky note fades, conveying helpfulness while staying out of the way.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63</a:t>
            </a:fld>
            <a:endParaRPr lang="en-US"/>
          </a:p>
        </p:txBody>
      </p:sp>
    </p:spTree>
    <p:extLst>
      <p:ext uri="{BB962C8B-B14F-4D97-AF65-F5344CB8AC3E}">
        <p14:creationId xmlns:p14="http://schemas.microsoft.com/office/powerpoint/2010/main" val="3451924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7-5. </a:t>
            </a:r>
            <a:endParaRPr lang="en-US" dirty="0" smtClean="0"/>
          </a:p>
          <a:p>
            <a:r>
              <a:rPr lang="en-US" sz="1200" kern="1200" dirty="0" smtClean="0">
                <a:solidFill>
                  <a:schemeClr val="tx1"/>
                </a:solidFill>
                <a:effectLst/>
                <a:latin typeface="+mn-lt"/>
                <a:ea typeface="+mn-ea"/>
                <a:cs typeface="+mn-cs"/>
              </a:rPr>
              <a:t>Boomerang for Android: too much text (also see “Rule #2, No Frontloading”)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7</a:t>
            </a:fld>
            <a:endParaRPr lang="en-US"/>
          </a:p>
        </p:txBody>
      </p:sp>
    </p:spTree>
    <p:extLst>
      <p:ext uri="{BB962C8B-B14F-4D97-AF65-F5344CB8AC3E}">
        <p14:creationId xmlns:p14="http://schemas.microsoft.com/office/powerpoint/2010/main" val="315308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7-6. </a:t>
            </a:r>
            <a:endParaRPr lang="en-US" dirty="0" smtClean="0"/>
          </a:p>
          <a:p>
            <a:r>
              <a:rPr lang="en-US" sz="1200" kern="1200" dirty="0" smtClean="0">
                <a:solidFill>
                  <a:schemeClr val="tx1"/>
                </a:solidFill>
                <a:effectLst/>
                <a:latin typeface="+mn-lt"/>
                <a:ea typeface="+mn-ea"/>
                <a:cs typeface="+mn-cs"/>
              </a:rPr>
              <a:t>Mailbox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the tutorial text encourages the user to learn by doing (http://www. </a:t>
            </a:r>
            <a:r>
              <a:rPr lang="en-US" sz="1200" kern="1200" dirty="0" err="1" smtClean="0">
                <a:solidFill>
                  <a:schemeClr val="tx1"/>
                </a:solidFill>
                <a:effectLst/>
                <a:latin typeface="+mn-lt"/>
                <a:ea typeface="+mn-ea"/>
                <a:cs typeface="+mn-cs"/>
              </a:rPr>
              <a:t>youtube.com</a:t>
            </a:r>
            <a:r>
              <a:rPr lang="en-US" sz="1200" kern="1200" dirty="0" smtClean="0">
                <a:solidFill>
                  <a:schemeClr val="tx1"/>
                </a:solidFill>
                <a:effectLst/>
                <a:latin typeface="+mn-lt"/>
                <a:ea typeface="+mn-ea"/>
                <a:cs typeface="+mn-cs"/>
              </a:rPr>
              <a:t>/watch ?v=URd0j5vEsHE)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8</a:t>
            </a:fld>
            <a:endParaRPr lang="en-US"/>
          </a:p>
        </p:txBody>
      </p:sp>
    </p:spTree>
    <p:extLst>
      <p:ext uri="{BB962C8B-B14F-4D97-AF65-F5344CB8AC3E}">
        <p14:creationId xmlns:p14="http://schemas.microsoft.com/office/powerpoint/2010/main" val="209984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7-7. </a:t>
            </a:r>
            <a:endParaRPr lang="en-US" dirty="0" smtClean="0"/>
          </a:p>
          <a:p>
            <a:r>
              <a:rPr lang="en-US" sz="1200" kern="1200" dirty="0" err="1" smtClean="0">
                <a:solidFill>
                  <a:schemeClr val="tx1"/>
                </a:solidFill>
                <a:effectLst/>
                <a:latin typeface="+mn-lt"/>
                <a:ea typeface="+mn-ea"/>
                <a:cs typeface="+mn-cs"/>
              </a:rPr>
              <a:t>DigiCal</a:t>
            </a:r>
            <a:r>
              <a:rPr lang="en-US" sz="1200" kern="1200" dirty="0" smtClean="0">
                <a:solidFill>
                  <a:schemeClr val="tx1"/>
                </a:solidFill>
                <a:effectLst/>
                <a:latin typeface="+mn-lt"/>
                <a:ea typeface="+mn-ea"/>
                <a:cs typeface="+mn-cs"/>
              </a:rPr>
              <a:t> for Android: the text is abstracted from the activities it describes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9</a:t>
            </a:fld>
            <a:endParaRPr lang="en-US"/>
          </a:p>
        </p:txBody>
      </p:sp>
    </p:spTree>
    <p:extLst>
      <p:ext uri="{BB962C8B-B14F-4D97-AF65-F5344CB8AC3E}">
        <p14:creationId xmlns:p14="http://schemas.microsoft.com/office/powerpoint/2010/main" val="1150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7-8. </a:t>
            </a:r>
            <a:endParaRPr lang="en-US" dirty="0" smtClean="0"/>
          </a:p>
          <a:p>
            <a:r>
              <a:rPr lang="en-US" sz="1200" kern="1200" dirty="0" smtClean="0">
                <a:solidFill>
                  <a:schemeClr val="tx1"/>
                </a:solidFill>
                <a:effectLst/>
                <a:latin typeface="+mn-lt"/>
                <a:ea typeface="+mn-ea"/>
                <a:cs typeface="+mn-cs"/>
              </a:rPr>
              <a:t>Fantastical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the tutorial invites the user to work through the gestures he needs to learn (http://www. </a:t>
            </a:r>
            <a:r>
              <a:rPr lang="en-US" sz="1200" kern="1200" dirty="0" err="1" smtClean="0">
                <a:solidFill>
                  <a:schemeClr val="tx1"/>
                </a:solidFill>
                <a:effectLst/>
                <a:latin typeface="+mn-lt"/>
                <a:ea typeface="+mn-ea"/>
                <a:cs typeface="+mn-cs"/>
              </a:rPr>
              <a:t>youtube.com</a:t>
            </a:r>
            <a:r>
              <a:rPr lang="en-US" sz="1200" kern="1200" dirty="0" smtClean="0">
                <a:solidFill>
                  <a:schemeClr val="tx1"/>
                </a:solidFill>
                <a:effectLst/>
                <a:latin typeface="+mn-lt"/>
                <a:ea typeface="+mn-ea"/>
                <a:cs typeface="+mn-cs"/>
              </a:rPr>
              <a:t>/watch ?v=e6Q8FbuNwiQ)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10</a:t>
            </a:fld>
            <a:endParaRPr lang="en-US"/>
          </a:p>
        </p:txBody>
      </p:sp>
    </p:spTree>
    <p:extLst>
      <p:ext uri="{BB962C8B-B14F-4D97-AF65-F5344CB8AC3E}">
        <p14:creationId xmlns:p14="http://schemas.microsoft.com/office/powerpoint/2010/main" val="3898957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7-9. </a:t>
            </a:r>
            <a:endParaRPr lang="en-US" dirty="0" smtClean="0"/>
          </a:p>
          <a:p>
            <a:r>
              <a:rPr lang="en-US" sz="1200" kern="1200" dirty="0" smtClean="0">
                <a:solidFill>
                  <a:schemeClr val="tx1"/>
                </a:solidFill>
                <a:effectLst/>
                <a:latin typeface="+mn-lt"/>
                <a:ea typeface="+mn-ea"/>
                <a:cs typeface="+mn-cs"/>
              </a:rPr>
              <a:t>Catch for Android:</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tour describes features and actions, but doesn’t let the user try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FD93B8FB-09EA-D846-B48C-A2D921F65DA4}" type="slidenum">
              <a:rPr lang="en-US" smtClean="0"/>
              <a:t>11</a:t>
            </a:fld>
            <a:endParaRPr lang="en-US"/>
          </a:p>
        </p:txBody>
      </p:sp>
    </p:spTree>
    <p:extLst>
      <p:ext uri="{BB962C8B-B14F-4D97-AF65-F5344CB8AC3E}">
        <p14:creationId xmlns:p14="http://schemas.microsoft.com/office/powerpoint/2010/main" val="1066137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64C215-A901-924C-B400-24CB4BE153A9}"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2408465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4C215-A901-924C-B400-24CB4BE153A9}"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226814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4C215-A901-924C-B400-24CB4BE153A9}"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2420031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4C215-A901-924C-B400-24CB4BE153A9}"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403874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64C215-A901-924C-B400-24CB4BE153A9}"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3030125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64C215-A901-924C-B400-24CB4BE153A9}" type="datetimeFigureOut">
              <a:rPr lang="en-US" smtClean="0"/>
              <a:t>11/19/14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933310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64C215-A901-924C-B400-24CB4BE153A9}" type="datetimeFigureOut">
              <a:rPr lang="en-US" smtClean="0"/>
              <a:t>11/19/14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140142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64C215-A901-924C-B400-24CB4BE153A9}" type="datetimeFigureOut">
              <a:rPr lang="en-US" smtClean="0"/>
              <a:t>11/19/14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4235013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4C215-A901-924C-B400-24CB4BE153A9}" type="datetimeFigureOut">
              <a:rPr lang="en-US" smtClean="0"/>
              <a:t>11/19/14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1016006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4C215-A901-924C-B400-24CB4BE153A9}" type="datetimeFigureOut">
              <a:rPr lang="en-US" smtClean="0"/>
              <a:t>11/19/14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2939580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4C215-A901-924C-B400-24CB4BE153A9}" type="datetimeFigureOut">
              <a:rPr lang="en-US" smtClean="0"/>
              <a:t>11/19/14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55DFF1-A04E-C945-8FB7-E132CC4F07B3}" type="slidenum">
              <a:rPr lang="en-US" smtClean="0"/>
              <a:t>‹#›</a:t>
            </a:fld>
            <a:endParaRPr lang="en-US"/>
          </a:p>
        </p:txBody>
      </p:sp>
    </p:spTree>
    <p:extLst>
      <p:ext uri="{BB962C8B-B14F-4D97-AF65-F5344CB8AC3E}">
        <p14:creationId xmlns:p14="http://schemas.microsoft.com/office/powerpoint/2010/main" val="37623256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64C215-A901-924C-B400-24CB4BE153A9}" type="datetimeFigureOut">
              <a:rPr lang="en-US" smtClean="0"/>
              <a:t>11/19/14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5DFF1-A04E-C945-8FB7-E132CC4F07B3}" type="slidenum">
              <a:rPr lang="en-US" smtClean="0"/>
              <a:t>‹#›</a:t>
            </a:fld>
            <a:endParaRPr lang="en-US"/>
          </a:p>
        </p:txBody>
      </p:sp>
    </p:spTree>
    <p:extLst>
      <p:ext uri="{BB962C8B-B14F-4D97-AF65-F5344CB8AC3E}">
        <p14:creationId xmlns:p14="http://schemas.microsoft.com/office/powerpoint/2010/main" val="549801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1-19 at 12.27.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33" y="0"/>
            <a:ext cx="8611534" cy="6858000"/>
          </a:xfrm>
          <a:prstGeom prst="rect">
            <a:avLst/>
          </a:prstGeom>
        </p:spPr>
      </p:pic>
    </p:spTree>
    <p:extLst>
      <p:ext uri="{BB962C8B-B14F-4D97-AF65-F5344CB8AC3E}">
        <p14:creationId xmlns:p14="http://schemas.microsoft.com/office/powerpoint/2010/main" val="210805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984250"/>
            <a:ext cx="8470900" cy="4889500"/>
          </a:xfrm>
          <a:prstGeom prst="rect">
            <a:avLst/>
          </a:prstGeom>
        </p:spPr>
      </p:pic>
    </p:spTree>
    <p:extLst>
      <p:ext uri="{BB962C8B-B14F-4D97-AF65-F5344CB8AC3E}">
        <p14:creationId xmlns:p14="http://schemas.microsoft.com/office/powerpoint/2010/main" val="408648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8.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996950"/>
            <a:ext cx="8420100" cy="4864100"/>
          </a:xfrm>
          <a:prstGeom prst="rect">
            <a:avLst/>
          </a:prstGeom>
        </p:spPr>
      </p:pic>
    </p:spTree>
    <p:extLst>
      <p:ext uri="{BB962C8B-B14F-4D97-AF65-F5344CB8AC3E}">
        <p14:creationId xmlns:p14="http://schemas.microsoft.com/office/powerpoint/2010/main" val="4271659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50" y="965200"/>
            <a:ext cx="8445500" cy="4927600"/>
          </a:xfrm>
          <a:prstGeom prst="rect">
            <a:avLst/>
          </a:prstGeom>
        </p:spPr>
      </p:pic>
    </p:spTree>
    <p:extLst>
      <p:ext uri="{BB962C8B-B14F-4D97-AF65-F5344CB8AC3E}">
        <p14:creationId xmlns:p14="http://schemas.microsoft.com/office/powerpoint/2010/main" val="281846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8.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996950"/>
            <a:ext cx="8420100" cy="4864100"/>
          </a:xfrm>
          <a:prstGeom prst="rect">
            <a:avLst/>
          </a:prstGeom>
        </p:spPr>
      </p:pic>
    </p:spTree>
    <p:extLst>
      <p:ext uri="{BB962C8B-B14F-4D97-AF65-F5344CB8AC3E}">
        <p14:creationId xmlns:p14="http://schemas.microsoft.com/office/powerpoint/2010/main" val="336184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1-19 at 12.28.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971550"/>
            <a:ext cx="8458200" cy="4914900"/>
          </a:xfrm>
          <a:prstGeom prst="rect">
            <a:avLst/>
          </a:prstGeom>
        </p:spPr>
      </p:pic>
    </p:spTree>
    <p:extLst>
      <p:ext uri="{BB962C8B-B14F-4D97-AF65-F5344CB8AC3E}">
        <p14:creationId xmlns:p14="http://schemas.microsoft.com/office/powerpoint/2010/main" val="4246750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1298" y="1240937"/>
            <a:ext cx="7196954" cy="4339650"/>
          </a:xfrm>
          <a:prstGeom prst="rect">
            <a:avLst/>
          </a:prstGeom>
          <a:noFill/>
        </p:spPr>
        <p:txBody>
          <a:bodyPr wrap="square" rtlCol="0">
            <a:spAutoFit/>
          </a:bodyPr>
          <a:lstStyle/>
          <a:p>
            <a:r>
              <a:rPr lang="en-US" sz="2400" dirty="0"/>
              <a:t>Rule #2: No Frontloading </a:t>
            </a:r>
            <a:endParaRPr lang="en-US" sz="2400" dirty="0" smtClean="0"/>
          </a:p>
          <a:p>
            <a:endParaRPr lang="en-US" dirty="0" smtClean="0"/>
          </a:p>
          <a:p>
            <a:r>
              <a:rPr lang="en-US" dirty="0"/>
              <a:t>“If you frontload your tutorial and teach the player everything at the beginning,” Extra Credits says in Tutorials 101, “they’ll be over- whelmed with information and undersupplied with engagement.” All you have to do is replace the word </a:t>
            </a:r>
            <a:r>
              <a:rPr lang="en-US" i="1" dirty="0"/>
              <a:t>player </a:t>
            </a:r>
            <a:r>
              <a:rPr lang="en-US" dirty="0"/>
              <a:t>with </a:t>
            </a:r>
            <a:r>
              <a:rPr lang="en-US" i="1" dirty="0"/>
              <a:t>user </a:t>
            </a:r>
            <a:r>
              <a:rPr lang="en-US" dirty="0"/>
              <a:t>in that sentence, and its relevance is obvious to app designers. </a:t>
            </a:r>
            <a:endParaRPr lang="en-US" dirty="0" smtClean="0"/>
          </a:p>
          <a:p>
            <a:endParaRPr lang="en-US" dirty="0"/>
          </a:p>
          <a:p>
            <a:r>
              <a:rPr lang="en-US" dirty="0"/>
              <a:t>Rather than overwhelming users with information that they will </a:t>
            </a:r>
            <a:r>
              <a:rPr lang="en-US" dirty="0" err="1"/>
              <a:t>prob</a:t>
            </a:r>
            <a:r>
              <a:rPr lang="en-US" dirty="0"/>
              <a:t>- ably forget by the time they need it, provide the information in short, easily digestible chunks precisely </a:t>
            </a:r>
            <a:r>
              <a:rPr lang="en-US" i="1" dirty="0"/>
              <a:t>when </a:t>
            </a:r>
            <a:r>
              <a:rPr lang="en-US" dirty="0"/>
              <a:t>they need it. Remember, you’re making a first impression here. Wouldn’t you rather make a first impression that leaves users wanting more, rather than less? </a:t>
            </a:r>
            <a:endParaRPr lang="en-US" dirty="0" smtClean="0"/>
          </a:p>
          <a:p>
            <a:endParaRPr lang="en-US" dirty="0" smtClean="0"/>
          </a:p>
          <a:p>
            <a:endParaRPr lang="en-US" dirty="0"/>
          </a:p>
        </p:txBody>
      </p:sp>
    </p:spTree>
    <p:extLst>
      <p:ext uri="{BB962C8B-B14F-4D97-AF65-F5344CB8AC3E}">
        <p14:creationId xmlns:p14="http://schemas.microsoft.com/office/powerpoint/2010/main" val="4003344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50" y="0"/>
            <a:ext cx="3898900" cy="6731000"/>
          </a:xfrm>
          <a:prstGeom prst="rect">
            <a:avLst/>
          </a:prstGeom>
        </p:spPr>
      </p:pic>
    </p:spTree>
    <p:extLst>
      <p:ext uri="{BB962C8B-B14F-4D97-AF65-F5344CB8AC3E}">
        <p14:creationId xmlns:p14="http://schemas.microsoft.com/office/powerpoint/2010/main" val="1739765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9.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038" y="0"/>
            <a:ext cx="6303924" cy="6858000"/>
          </a:xfrm>
          <a:prstGeom prst="rect">
            <a:avLst/>
          </a:prstGeom>
        </p:spPr>
      </p:pic>
    </p:spTree>
    <p:extLst>
      <p:ext uri="{BB962C8B-B14F-4D97-AF65-F5344CB8AC3E}">
        <p14:creationId xmlns:p14="http://schemas.microsoft.com/office/powerpoint/2010/main" val="630437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9.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1232003"/>
            <a:ext cx="8496300" cy="4762500"/>
          </a:xfrm>
          <a:prstGeom prst="rect">
            <a:avLst/>
          </a:prstGeom>
        </p:spPr>
      </p:pic>
    </p:spTree>
    <p:extLst>
      <p:ext uri="{BB962C8B-B14F-4D97-AF65-F5344CB8AC3E}">
        <p14:creationId xmlns:p14="http://schemas.microsoft.com/office/powerpoint/2010/main" val="1967467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9.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050" y="146050"/>
            <a:ext cx="5803900" cy="6565900"/>
          </a:xfrm>
          <a:prstGeom prst="rect">
            <a:avLst/>
          </a:prstGeom>
        </p:spPr>
      </p:pic>
    </p:spTree>
    <p:extLst>
      <p:ext uri="{BB962C8B-B14F-4D97-AF65-F5344CB8AC3E}">
        <p14:creationId xmlns:p14="http://schemas.microsoft.com/office/powerpoint/2010/main" val="206896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7.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 y="50800"/>
            <a:ext cx="8369300" cy="6756400"/>
          </a:xfrm>
          <a:prstGeom prst="rect">
            <a:avLst/>
          </a:prstGeom>
        </p:spPr>
      </p:pic>
    </p:spTree>
    <p:extLst>
      <p:ext uri="{BB962C8B-B14F-4D97-AF65-F5344CB8AC3E}">
        <p14:creationId xmlns:p14="http://schemas.microsoft.com/office/powerpoint/2010/main" val="295522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9.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08" y="926250"/>
            <a:ext cx="8540985" cy="5005501"/>
          </a:xfrm>
          <a:prstGeom prst="rect">
            <a:avLst/>
          </a:prstGeom>
        </p:spPr>
      </p:pic>
    </p:spTree>
    <p:extLst>
      <p:ext uri="{BB962C8B-B14F-4D97-AF65-F5344CB8AC3E}">
        <p14:creationId xmlns:p14="http://schemas.microsoft.com/office/powerpoint/2010/main" val="272874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9.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003300"/>
            <a:ext cx="8407400" cy="4851400"/>
          </a:xfrm>
          <a:prstGeom prst="rect">
            <a:avLst/>
          </a:prstGeom>
        </p:spPr>
      </p:pic>
    </p:spTree>
    <p:extLst>
      <p:ext uri="{BB962C8B-B14F-4D97-AF65-F5344CB8AC3E}">
        <p14:creationId xmlns:p14="http://schemas.microsoft.com/office/powerpoint/2010/main" val="267715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9.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104900"/>
            <a:ext cx="8458200" cy="4648200"/>
          </a:xfrm>
          <a:prstGeom prst="rect">
            <a:avLst/>
          </a:prstGeom>
        </p:spPr>
      </p:pic>
    </p:spTree>
    <p:extLst>
      <p:ext uri="{BB962C8B-B14F-4D97-AF65-F5344CB8AC3E}">
        <p14:creationId xmlns:p14="http://schemas.microsoft.com/office/powerpoint/2010/main" val="1776699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9.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028700"/>
            <a:ext cx="8432800" cy="4800600"/>
          </a:xfrm>
          <a:prstGeom prst="rect">
            <a:avLst/>
          </a:prstGeom>
        </p:spPr>
      </p:pic>
    </p:spTree>
    <p:extLst>
      <p:ext uri="{BB962C8B-B14F-4D97-AF65-F5344CB8AC3E}">
        <p14:creationId xmlns:p14="http://schemas.microsoft.com/office/powerpoint/2010/main" val="1570300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0.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946150"/>
            <a:ext cx="8521700" cy="4965700"/>
          </a:xfrm>
          <a:prstGeom prst="rect">
            <a:avLst/>
          </a:prstGeom>
        </p:spPr>
      </p:pic>
    </p:spTree>
    <p:extLst>
      <p:ext uri="{BB962C8B-B14F-4D97-AF65-F5344CB8AC3E}">
        <p14:creationId xmlns:p14="http://schemas.microsoft.com/office/powerpoint/2010/main" val="302563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1076" y="978149"/>
            <a:ext cx="7007176" cy="4339650"/>
          </a:xfrm>
          <a:prstGeom prst="rect">
            <a:avLst/>
          </a:prstGeom>
          <a:noFill/>
        </p:spPr>
        <p:txBody>
          <a:bodyPr wrap="square" rtlCol="0">
            <a:spAutoFit/>
          </a:bodyPr>
          <a:lstStyle/>
          <a:p>
            <a:r>
              <a:rPr lang="en-US" sz="2400" dirty="0"/>
              <a:t>Rule #3: Make It Rewarding </a:t>
            </a:r>
            <a:endParaRPr lang="en-US" sz="2400" dirty="0" smtClean="0"/>
          </a:p>
          <a:p>
            <a:endParaRPr lang="en-US" dirty="0" smtClean="0"/>
          </a:p>
          <a:p>
            <a:r>
              <a:rPr lang="en-US" dirty="0"/>
              <a:t>Actually, you may recall that the rule from Tutorials 101 is “Make It Fun.” But let’s face it, “fun” is not appropriate for all apps. Still, when the narrator of the video says, “Your tutorial should be as engaging as any other part of your game,” we can see that in every other sense, this rule applies to our world. </a:t>
            </a:r>
            <a:endParaRPr lang="en-US" dirty="0" smtClean="0"/>
          </a:p>
          <a:p>
            <a:endParaRPr lang="en-US" dirty="0"/>
          </a:p>
          <a:p>
            <a:r>
              <a:rPr lang="en-US" dirty="0"/>
              <a:t>Even if we can’t make learning our apps fun, there are certainly ways to make it rewarding and make it flow seamlessly into the overall app experience. One good way to do that is with interactivity that actually lets the user accomplish things. This provides a sense of “agency” that reinforces what we learn. </a:t>
            </a:r>
            <a:endParaRPr lang="en-US" dirty="0" smtClean="0"/>
          </a:p>
          <a:p>
            <a:endParaRPr lang="en-US" dirty="0" smtClean="0"/>
          </a:p>
          <a:p>
            <a:endParaRPr lang="en-US" dirty="0"/>
          </a:p>
        </p:txBody>
      </p:sp>
    </p:spTree>
    <p:extLst>
      <p:ext uri="{BB962C8B-B14F-4D97-AF65-F5344CB8AC3E}">
        <p14:creationId xmlns:p14="http://schemas.microsoft.com/office/powerpoint/2010/main" val="1441261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0.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0"/>
            <a:ext cx="5778500" cy="6553200"/>
          </a:xfrm>
          <a:prstGeom prst="rect">
            <a:avLst/>
          </a:prstGeom>
        </p:spPr>
      </p:pic>
    </p:spTree>
    <p:extLst>
      <p:ext uri="{BB962C8B-B14F-4D97-AF65-F5344CB8AC3E}">
        <p14:creationId xmlns:p14="http://schemas.microsoft.com/office/powerpoint/2010/main" val="1738175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0.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016000"/>
            <a:ext cx="8483600" cy="4826000"/>
          </a:xfrm>
          <a:prstGeom prst="rect">
            <a:avLst/>
          </a:prstGeom>
        </p:spPr>
      </p:pic>
    </p:spTree>
    <p:extLst>
      <p:ext uri="{BB962C8B-B14F-4D97-AF65-F5344CB8AC3E}">
        <p14:creationId xmlns:p14="http://schemas.microsoft.com/office/powerpoint/2010/main" val="176218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0.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470" y="0"/>
            <a:ext cx="7991061" cy="6858000"/>
          </a:xfrm>
          <a:prstGeom prst="rect">
            <a:avLst/>
          </a:prstGeom>
        </p:spPr>
      </p:pic>
    </p:spTree>
    <p:extLst>
      <p:ext uri="{BB962C8B-B14F-4D97-AF65-F5344CB8AC3E}">
        <p14:creationId xmlns:p14="http://schemas.microsoft.com/office/powerpoint/2010/main" val="3566987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0.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 y="1564935"/>
            <a:ext cx="8470900" cy="3733800"/>
          </a:xfrm>
          <a:prstGeom prst="rect">
            <a:avLst/>
          </a:prstGeom>
        </p:spPr>
      </p:pic>
    </p:spTree>
    <p:extLst>
      <p:ext uri="{BB962C8B-B14F-4D97-AF65-F5344CB8AC3E}">
        <p14:creationId xmlns:p14="http://schemas.microsoft.com/office/powerpoint/2010/main" val="252707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1581150"/>
            <a:ext cx="8509000" cy="3695700"/>
          </a:xfrm>
          <a:prstGeom prst="rect">
            <a:avLst/>
          </a:prstGeom>
        </p:spPr>
      </p:pic>
    </p:spTree>
    <p:extLst>
      <p:ext uri="{BB962C8B-B14F-4D97-AF65-F5344CB8AC3E}">
        <p14:creationId xmlns:p14="http://schemas.microsoft.com/office/powerpoint/2010/main" val="543384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0.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581150"/>
            <a:ext cx="8432800" cy="3695700"/>
          </a:xfrm>
          <a:prstGeom prst="rect">
            <a:avLst/>
          </a:prstGeom>
        </p:spPr>
      </p:pic>
    </p:spTree>
    <p:extLst>
      <p:ext uri="{BB962C8B-B14F-4D97-AF65-F5344CB8AC3E}">
        <p14:creationId xmlns:p14="http://schemas.microsoft.com/office/powerpoint/2010/main" val="3608019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66" y="0"/>
            <a:ext cx="7941469" cy="6858000"/>
          </a:xfrm>
          <a:prstGeom prst="rect">
            <a:avLst/>
          </a:prstGeom>
        </p:spPr>
      </p:pic>
    </p:spTree>
    <p:extLst>
      <p:ext uri="{BB962C8B-B14F-4D97-AF65-F5344CB8AC3E}">
        <p14:creationId xmlns:p14="http://schemas.microsoft.com/office/powerpoint/2010/main" val="581074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1298" y="1197139"/>
            <a:ext cx="7007177" cy="3323987"/>
          </a:xfrm>
          <a:prstGeom prst="rect">
            <a:avLst/>
          </a:prstGeom>
          <a:noFill/>
        </p:spPr>
        <p:txBody>
          <a:bodyPr wrap="square" rtlCol="0">
            <a:spAutoFit/>
          </a:bodyPr>
          <a:lstStyle/>
          <a:p>
            <a:r>
              <a:rPr lang="en-US" sz="2400" dirty="0"/>
              <a:t>Rule #4: Reinforce Learning Through Use </a:t>
            </a:r>
            <a:endParaRPr lang="en-US" sz="2400" dirty="0" smtClean="0"/>
          </a:p>
          <a:p>
            <a:endParaRPr lang="en-US" sz="2400" dirty="0" smtClean="0"/>
          </a:p>
          <a:p>
            <a:r>
              <a:rPr lang="en-US" dirty="0"/>
              <a:t>Remember those “a-ha!” moments you’d get in science class when you came to understand a concept by demonstrating it in a simple </a:t>
            </a:r>
            <a:r>
              <a:rPr lang="en-US" dirty="0" smtClean="0"/>
              <a:t>experiment</a:t>
            </a:r>
            <a:r>
              <a:rPr lang="en-US" dirty="0"/>
              <a:t>? That’s what we’re talking about here. </a:t>
            </a:r>
            <a:endParaRPr lang="en-US" dirty="0" smtClean="0"/>
          </a:p>
          <a:p>
            <a:endParaRPr lang="en-US" dirty="0"/>
          </a:p>
          <a:p>
            <a:r>
              <a:rPr lang="en-US" dirty="0" smtClean="0"/>
              <a:t>Of </a:t>
            </a:r>
            <a:r>
              <a:rPr lang="en-US" dirty="0"/>
              <a:t>course, the teacher had </a:t>
            </a:r>
            <a:r>
              <a:rPr lang="en-US" i="1" dirty="0"/>
              <a:t>told </a:t>
            </a:r>
            <a:r>
              <a:rPr lang="en-US" dirty="0"/>
              <a:t>you the concept, but it was through doing the experiment that you actually </a:t>
            </a:r>
            <a:r>
              <a:rPr lang="en-US" i="1" dirty="0"/>
              <a:t>learned </a:t>
            </a:r>
            <a:r>
              <a:rPr lang="en-US" dirty="0"/>
              <a:t>it. </a:t>
            </a:r>
            <a:endParaRPr lang="en-US" dirty="0" smtClean="0"/>
          </a:p>
          <a:p>
            <a:endParaRPr lang="en-US" dirty="0" smtClean="0"/>
          </a:p>
          <a:p>
            <a:r>
              <a:rPr lang="en-US" dirty="0" smtClean="0"/>
              <a:t>The </a:t>
            </a:r>
            <a:r>
              <a:rPr lang="en-US" dirty="0"/>
              <a:t>same idea applies with tutorials. And if you follow the first three rules, this reinforcement will largely take care of itself</a:t>
            </a:r>
            <a:r>
              <a:rPr lang="en-US" dirty="0" smtClean="0"/>
              <a:t>.</a:t>
            </a:r>
            <a:endParaRPr lang="en-US" dirty="0"/>
          </a:p>
        </p:txBody>
      </p:sp>
    </p:spTree>
    <p:extLst>
      <p:ext uri="{BB962C8B-B14F-4D97-AF65-F5344CB8AC3E}">
        <p14:creationId xmlns:p14="http://schemas.microsoft.com/office/powerpoint/2010/main" val="1948427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1.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80" y="0"/>
            <a:ext cx="7770840" cy="6858000"/>
          </a:xfrm>
          <a:prstGeom prst="rect">
            <a:avLst/>
          </a:prstGeom>
        </p:spPr>
      </p:pic>
    </p:spTree>
    <p:extLst>
      <p:ext uri="{BB962C8B-B14F-4D97-AF65-F5344CB8AC3E}">
        <p14:creationId xmlns:p14="http://schemas.microsoft.com/office/powerpoint/2010/main" val="1653357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1.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9" y="0"/>
            <a:ext cx="7782543" cy="6858000"/>
          </a:xfrm>
          <a:prstGeom prst="rect">
            <a:avLst/>
          </a:prstGeom>
        </p:spPr>
      </p:pic>
    </p:spTree>
    <p:extLst>
      <p:ext uri="{BB962C8B-B14F-4D97-AF65-F5344CB8AC3E}">
        <p14:creationId xmlns:p14="http://schemas.microsoft.com/office/powerpoint/2010/main" val="1073297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4290" y="890555"/>
            <a:ext cx="7415928" cy="3508653"/>
          </a:xfrm>
          <a:prstGeom prst="rect">
            <a:avLst/>
          </a:prstGeom>
          <a:noFill/>
        </p:spPr>
        <p:txBody>
          <a:bodyPr wrap="square" rtlCol="0">
            <a:spAutoFit/>
          </a:bodyPr>
          <a:lstStyle/>
          <a:p>
            <a:r>
              <a:rPr lang="en-US" sz="2400" dirty="0"/>
              <a:t>Rule #5: Listen to Your Users </a:t>
            </a:r>
            <a:endParaRPr lang="en-US" sz="2400" dirty="0" smtClean="0"/>
          </a:p>
          <a:p>
            <a:endParaRPr lang="en-US" dirty="0" smtClean="0"/>
          </a:p>
          <a:p>
            <a:r>
              <a:rPr lang="en-US" dirty="0"/>
              <a:t>Considering that you’ve been deep inside your app building and </a:t>
            </a:r>
            <a:r>
              <a:rPr lang="en-US" dirty="0" smtClean="0"/>
              <a:t>refining </a:t>
            </a:r>
            <a:r>
              <a:rPr lang="en-US" dirty="0"/>
              <a:t>it for months, who’s the best person to explain to users how it works</a:t>
            </a:r>
            <a:r>
              <a:rPr lang="en-US" dirty="0" smtClean="0"/>
              <a:t>?</a:t>
            </a:r>
          </a:p>
          <a:p>
            <a:endParaRPr lang="en-US" dirty="0" smtClean="0"/>
          </a:p>
          <a:p>
            <a:r>
              <a:rPr lang="en-US" dirty="0"/>
              <a:t>Probably not you, according to the narrator of Tutorials 101, who says: “When you’re a designer who’s been working on a project for a year or two, it’s very easy to think things are intuitive or obvious that are </a:t>
            </a:r>
            <a:r>
              <a:rPr lang="en-US" dirty="0" smtClean="0"/>
              <a:t>actually </a:t>
            </a:r>
            <a:r>
              <a:rPr lang="en-US" dirty="0"/>
              <a:t>totally incomprehensible.” </a:t>
            </a:r>
            <a:endParaRPr lang="en-US" dirty="0" smtClean="0"/>
          </a:p>
          <a:p>
            <a:endParaRPr lang="en-US" dirty="0" smtClean="0"/>
          </a:p>
          <a:p>
            <a:r>
              <a:rPr lang="en-US" dirty="0" smtClean="0"/>
              <a:t>Long</a:t>
            </a:r>
            <a:r>
              <a:rPr lang="en-US" dirty="0"/>
              <a:t>-term exposure to an app blinds us to what users will need to be taught in order to use it. </a:t>
            </a:r>
          </a:p>
        </p:txBody>
      </p:sp>
    </p:spTree>
    <p:extLst>
      <p:ext uri="{BB962C8B-B14F-4D97-AF65-F5344CB8AC3E}">
        <p14:creationId xmlns:p14="http://schemas.microsoft.com/office/powerpoint/2010/main" val="1650996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4512" y="978150"/>
            <a:ext cx="7780886" cy="4431983"/>
          </a:xfrm>
          <a:prstGeom prst="rect">
            <a:avLst/>
          </a:prstGeom>
          <a:noFill/>
        </p:spPr>
        <p:txBody>
          <a:bodyPr wrap="square" rtlCol="0">
            <a:spAutoFit/>
          </a:bodyPr>
          <a:lstStyle/>
          <a:p>
            <a:r>
              <a:rPr lang="en-US" sz="2400" dirty="0"/>
              <a:t>Don’t wait until the end to design your tutorial. </a:t>
            </a:r>
            <a:endParaRPr lang="en-US" sz="2400" dirty="0" smtClean="0"/>
          </a:p>
          <a:p>
            <a:endParaRPr lang="en-US" sz="2400" dirty="0"/>
          </a:p>
          <a:p>
            <a:r>
              <a:rPr lang="en-US" dirty="0"/>
              <a:t>You must integrate your tutorial into the overall design process from the very beginning. </a:t>
            </a:r>
            <a:endParaRPr lang="en-US" dirty="0" smtClean="0"/>
          </a:p>
          <a:p>
            <a:endParaRPr lang="en-US" dirty="0"/>
          </a:p>
          <a:p>
            <a:r>
              <a:rPr lang="en-US" dirty="0" smtClean="0"/>
              <a:t>Too </a:t>
            </a:r>
            <a:r>
              <a:rPr lang="en-US" dirty="0"/>
              <a:t>many teams relegate the tutorial to an afterthought, and that couldn’t be more wrong or potentially damaging to the fate of your app. </a:t>
            </a:r>
            <a:endParaRPr lang="en-US" dirty="0" smtClean="0"/>
          </a:p>
          <a:p>
            <a:endParaRPr lang="en-US" dirty="0"/>
          </a:p>
          <a:p>
            <a:r>
              <a:rPr lang="en-US" dirty="0" smtClean="0"/>
              <a:t>Many </a:t>
            </a:r>
            <a:r>
              <a:rPr lang="en-US" dirty="0"/>
              <a:t>of the tutorial screens I marked as anti-patterns in this chapter probably got to be that way because they were afterthoughts in otherwise well-designed apps. </a:t>
            </a:r>
            <a:endParaRPr lang="en-US" dirty="0" smtClean="0"/>
          </a:p>
          <a:p>
            <a:endParaRPr lang="en-US" dirty="0"/>
          </a:p>
          <a:p>
            <a:r>
              <a:rPr lang="en-US" dirty="0" smtClean="0"/>
              <a:t>Tutorials </a:t>
            </a:r>
            <a:r>
              <a:rPr lang="en-US" dirty="0"/>
              <a:t>should be treated as one of the most important elements of your app. If they fail, your app fails. </a:t>
            </a:r>
          </a:p>
          <a:p>
            <a:endParaRPr lang="en-US" dirty="0"/>
          </a:p>
        </p:txBody>
      </p:sp>
    </p:spTree>
    <p:extLst>
      <p:ext uri="{BB962C8B-B14F-4D97-AF65-F5344CB8AC3E}">
        <p14:creationId xmlns:p14="http://schemas.microsoft.com/office/powerpoint/2010/main" val="351059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4513" y="963551"/>
            <a:ext cx="7445125" cy="2123658"/>
          </a:xfrm>
          <a:prstGeom prst="rect">
            <a:avLst/>
          </a:prstGeom>
          <a:noFill/>
        </p:spPr>
        <p:txBody>
          <a:bodyPr wrap="square" rtlCol="0">
            <a:spAutoFit/>
          </a:bodyPr>
          <a:lstStyle/>
          <a:p>
            <a:r>
              <a:rPr lang="en-US" sz="2400" dirty="0"/>
              <a:t>Tutorials should be </a:t>
            </a:r>
            <a:r>
              <a:rPr lang="en-US" sz="2400" dirty="0" err="1"/>
              <a:t>skippable</a:t>
            </a:r>
            <a:r>
              <a:rPr lang="en-US" sz="2400" dirty="0"/>
              <a:t>. </a:t>
            </a:r>
            <a:endParaRPr lang="en-US" sz="2400" dirty="0" smtClean="0"/>
          </a:p>
          <a:p>
            <a:endParaRPr lang="en-US" dirty="0"/>
          </a:p>
          <a:p>
            <a:r>
              <a:rPr lang="en-US" dirty="0"/>
              <a:t>Have you ever used an app that forced you to go through a tutorial every time you opened it? </a:t>
            </a:r>
            <a:endParaRPr lang="en-US" dirty="0" smtClean="0"/>
          </a:p>
          <a:p>
            <a:endParaRPr lang="en-US" dirty="0"/>
          </a:p>
          <a:p>
            <a:r>
              <a:rPr lang="en-US" dirty="0" smtClean="0"/>
              <a:t>If </a:t>
            </a:r>
            <a:r>
              <a:rPr lang="en-US" dirty="0"/>
              <a:t>so, you probably didn’t use that app for very long. </a:t>
            </a:r>
          </a:p>
          <a:p>
            <a:endParaRPr lang="en-US" dirty="0"/>
          </a:p>
        </p:txBody>
      </p:sp>
    </p:spTree>
    <p:extLst>
      <p:ext uri="{BB962C8B-B14F-4D97-AF65-F5344CB8AC3E}">
        <p14:creationId xmlns:p14="http://schemas.microsoft.com/office/powerpoint/2010/main" val="325605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4512" y="1021948"/>
            <a:ext cx="8131245" cy="1661993"/>
          </a:xfrm>
          <a:prstGeom prst="rect">
            <a:avLst/>
          </a:prstGeom>
          <a:noFill/>
        </p:spPr>
        <p:txBody>
          <a:bodyPr wrap="square" rtlCol="0">
            <a:spAutoFit/>
          </a:bodyPr>
          <a:lstStyle/>
          <a:p>
            <a:r>
              <a:rPr lang="en-US" sz="2400" dirty="0"/>
              <a:t>Anything conveyed in the tutorial should be accessible at all times. </a:t>
            </a:r>
            <a:endParaRPr lang="en-US" sz="2400" dirty="0" smtClean="0"/>
          </a:p>
          <a:p>
            <a:endParaRPr lang="en-US" dirty="0"/>
          </a:p>
          <a:p>
            <a:r>
              <a:rPr lang="en-US" dirty="0"/>
              <a:t>By the same token, any help provided in your tutorials should always be available for reference. </a:t>
            </a:r>
          </a:p>
        </p:txBody>
      </p:sp>
    </p:spTree>
    <p:extLst>
      <p:ext uri="{BB962C8B-B14F-4D97-AF65-F5344CB8AC3E}">
        <p14:creationId xmlns:p14="http://schemas.microsoft.com/office/powerpoint/2010/main" val="3084326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1.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42" y="0"/>
            <a:ext cx="7846117" cy="6858000"/>
          </a:xfrm>
          <a:prstGeom prst="rect">
            <a:avLst/>
          </a:prstGeom>
        </p:spPr>
      </p:pic>
    </p:spTree>
    <p:extLst>
      <p:ext uri="{BB962C8B-B14F-4D97-AF65-F5344CB8AC3E}">
        <p14:creationId xmlns:p14="http://schemas.microsoft.com/office/powerpoint/2010/main" val="184842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085" y="1138742"/>
            <a:ext cx="6306459" cy="1785104"/>
          </a:xfrm>
          <a:prstGeom prst="rect">
            <a:avLst/>
          </a:prstGeom>
          <a:noFill/>
        </p:spPr>
        <p:txBody>
          <a:bodyPr wrap="square" rtlCol="0">
            <a:spAutoFit/>
          </a:bodyPr>
          <a:lstStyle/>
          <a:p>
            <a:r>
              <a:rPr lang="en-US" sz="2000" dirty="0"/>
              <a:t>Rule #1: Use Less Text </a:t>
            </a:r>
            <a:endParaRPr lang="en-US" sz="2000" dirty="0" smtClean="0"/>
          </a:p>
          <a:p>
            <a:endParaRPr lang="en-US" dirty="0" smtClean="0"/>
          </a:p>
          <a:p>
            <a:r>
              <a:rPr lang="en-US" dirty="0"/>
              <a:t>When we want to explain something, words often seem like the easiest tool to use. But when we want to </a:t>
            </a:r>
            <a:r>
              <a:rPr lang="en-US" i="1" dirty="0"/>
              <a:t>learn </a:t>
            </a:r>
            <a:r>
              <a:rPr lang="en-US" dirty="0"/>
              <a:t>something, the written word is often a turnoff. </a:t>
            </a:r>
            <a:endParaRPr lang="en-US" dirty="0" smtClean="0"/>
          </a:p>
          <a:p>
            <a:endParaRPr lang="en-US" dirty="0"/>
          </a:p>
        </p:txBody>
      </p:sp>
    </p:spTree>
    <p:extLst>
      <p:ext uri="{BB962C8B-B14F-4D97-AF65-F5344CB8AC3E}">
        <p14:creationId xmlns:p14="http://schemas.microsoft.com/office/powerpoint/2010/main" val="3256836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4290" y="992749"/>
            <a:ext cx="7591108" cy="2769989"/>
          </a:xfrm>
          <a:prstGeom prst="rect">
            <a:avLst/>
          </a:prstGeom>
          <a:noFill/>
        </p:spPr>
        <p:txBody>
          <a:bodyPr wrap="square" rtlCol="0">
            <a:spAutoFit/>
          </a:bodyPr>
          <a:lstStyle/>
          <a:p>
            <a:r>
              <a:rPr lang="en-US" sz="2400" dirty="0"/>
              <a:t>Invitation Patterns </a:t>
            </a:r>
            <a:endParaRPr lang="en-US" sz="2400" dirty="0" smtClean="0"/>
          </a:p>
          <a:p>
            <a:endParaRPr lang="en-US" sz="2400" dirty="0" smtClean="0"/>
          </a:p>
          <a:p>
            <a:r>
              <a:rPr lang="en-US" dirty="0"/>
              <a:t>Whether or not your application requires a tutorial for onboarding, there are likely opportunities throughout the app to invite users to engage with a specific feature. </a:t>
            </a:r>
            <a:endParaRPr lang="en-US" dirty="0" smtClean="0"/>
          </a:p>
          <a:p>
            <a:endParaRPr lang="en-US" dirty="0"/>
          </a:p>
          <a:p>
            <a:r>
              <a:rPr lang="en-US" dirty="0" smtClean="0"/>
              <a:t>Invitations </a:t>
            </a:r>
            <a:r>
              <a:rPr lang="en-US" dirty="0"/>
              <a:t>are also helpful to introduce new features within a specific flow, as opposed to just showing a dialog on launch with a list of new features. </a:t>
            </a:r>
            <a:endParaRPr lang="en-US" dirty="0" smtClean="0"/>
          </a:p>
          <a:p>
            <a:endParaRPr lang="en-US" dirty="0"/>
          </a:p>
        </p:txBody>
      </p:sp>
    </p:spTree>
    <p:extLst>
      <p:ext uri="{BB962C8B-B14F-4D97-AF65-F5344CB8AC3E}">
        <p14:creationId xmlns:p14="http://schemas.microsoft.com/office/powerpoint/2010/main" val="2368016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8307" y="1153341"/>
            <a:ext cx="7693296" cy="1384995"/>
          </a:xfrm>
          <a:prstGeom prst="rect">
            <a:avLst/>
          </a:prstGeom>
          <a:noFill/>
        </p:spPr>
        <p:txBody>
          <a:bodyPr wrap="square" rtlCol="0">
            <a:spAutoFit/>
          </a:bodyPr>
          <a:lstStyle/>
          <a:p>
            <a:r>
              <a:rPr lang="en-US" sz="2400" dirty="0"/>
              <a:t>Tips </a:t>
            </a:r>
            <a:endParaRPr lang="en-US" sz="2400" dirty="0" smtClean="0"/>
          </a:p>
          <a:p>
            <a:endParaRPr lang="en-US" sz="2400" dirty="0" smtClean="0"/>
          </a:p>
          <a:p>
            <a:r>
              <a:rPr lang="en-US" dirty="0"/>
              <a:t>Tips should be specific to a particular tool or action on the screen. </a:t>
            </a:r>
            <a:endParaRPr lang="en-US" dirty="0" smtClean="0"/>
          </a:p>
          <a:p>
            <a:endParaRPr lang="en-US" dirty="0"/>
          </a:p>
        </p:txBody>
      </p:sp>
    </p:spTree>
    <p:extLst>
      <p:ext uri="{BB962C8B-B14F-4D97-AF65-F5344CB8AC3E}">
        <p14:creationId xmlns:p14="http://schemas.microsoft.com/office/powerpoint/2010/main" val="2021466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1-19 at 12.31.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618506"/>
            <a:ext cx="8394700" cy="4749800"/>
          </a:xfrm>
          <a:prstGeom prst="rect">
            <a:avLst/>
          </a:prstGeom>
        </p:spPr>
      </p:pic>
    </p:spTree>
    <p:extLst>
      <p:ext uri="{BB962C8B-B14F-4D97-AF65-F5344CB8AC3E}">
        <p14:creationId xmlns:p14="http://schemas.microsoft.com/office/powerpoint/2010/main" val="1531732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1.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174" y="0"/>
            <a:ext cx="7817652" cy="6858000"/>
          </a:xfrm>
          <a:prstGeom prst="rect">
            <a:avLst/>
          </a:prstGeom>
        </p:spPr>
      </p:pic>
    </p:spTree>
    <p:extLst>
      <p:ext uri="{BB962C8B-B14F-4D97-AF65-F5344CB8AC3E}">
        <p14:creationId xmlns:p14="http://schemas.microsoft.com/office/powerpoint/2010/main" val="218275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9111" y="919753"/>
            <a:ext cx="7693295" cy="1938992"/>
          </a:xfrm>
          <a:prstGeom prst="rect">
            <a:avLst/>
          </a:prstGeom>
          <a:noFill/>
        </p:spPr>
        <p:txBody>
          <a:bodyPr wrap="square" rtlCol="0">
            <a:spAutoFit/>
          </a:bodyPr>
          <a:lstStyle/>
          <a:p>
            <a:r>
              <a:rPr lang="en-US" sz="2400" dirty="0"/>
              <a:t>Persistent Invitations </a:t>
            </a:r>
            <a:endParaRPr lang="en-US" sz="2400" dirty="0" smtClean="0"/>
          </a:p>
          <a:p>
            <a:endParaRPr lang="en-US" sz="2400" dirty="0" smtClean="0"/>
          </a:p>
          <a:p>
            <a:r>
              <a:rPr lang="en-US" dirty="0"/>
              <a:t>Persistent Invitations might look like Tips in some instances, but they differ in their, well, persistence. These invitations are either always visible, or remain visible until the user takes the specified action. </a:t>
            </a:r>
            <a:endParaRPr lang="en-US" dirty="0" smtClean="0"/>
          </a:p>
          <a:p>
            <a:endParaRPr lang="en-US" dirty="0"/>
          </a:p>
        </p:txBody>
      </p:sp>
    </p:spTree>
    <p:extLst>
      <p:ext uri="{BB962C8B-B14F-4D97-AF65-F5344CB8AC3E}">
        <p14:creationId xmlns:p14="http://schemas.microsoft.com/office/powerpoint/2010/main" val="4095185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1.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1079500"/>
            <a:ext cx="8039100" cy="4699000"/>
          </a:xfrm>
          <a:prstGeom prst="rect">
            <a:avLst/>
          </a:prstGeom>
        </p:spPr>
      </p:pic>
    </p:spTree>
    <p:extLst>
      <p:ext uri="{BB962C8B-B14F-4D97-AF65-F5344CB8AC3E}">
        <p14:creationId xmlns:p14="http://schemas.microsoft.com/office/powerpoint/2010/main" val="2469543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1.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894566"/>
            <a:ext cx="8051800" cy="4711700"/>
          </a:xfrm>
          <a:prstGeom prst="rect">
            <a:avLst/>
          </a:prstGeom>
        </p:spPr>
      </p:pic>
    </p:spTree>
    <p:extLst>
      <p:ext uri="{BB962C8B-B14F-4D97-AF65-F5344CB8AC3E}">
        <p14:creationId xmlns:p14="http://schemas.microsoft.com/office/powerpoint/2010/main" val="3958689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1.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00" y="0"/>
            <a:ext cx="7594600" cy="6680200"/>
          </a:xfrm>
          <a:prstGeom prst="rect">
            <a:avLst/>
          </a:prstGeom>
        </p:spPr>
      </p:pic>
    </p:spTree>
    <p:extLst>
      <p:ext uri="{BB962C8B-B14F-4D97-AF65-F5344CB8AC3E}">
        <p14:creationId xmlns:p14="http://schemas.microsoft.com/office/powerpoint/2010/main" val="937992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2.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0"/>
            <a:ext cx="7581900" cy="6705600"/>
          </a:xfrm>
          <a:prstGeom prst="rect">
            <a:avLst/>
          </a:prstGeom>
        </p:spPr>
      </p:pic>
    </p:spTree>
    <p:extLst>
      <p:ext uri="{BB962C8B-B14F-4D97-AF65-F5344CB8AC3E}">
        <p14:creationId xmlns:p14="http://schemas.microsoft.com/office/powerpoint/2010/main" val="3490720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1299" y="963551"/>
            <a:ext cx="7883073" cy="2492990"/>
          </a:xfrm>
          <a:prstGeom prst="rect">
            <a:avLst/>
          </a:prstGeom>
          <a:noFill/>
        </p:spPr>
        <p:txBody>
          <a:bodyPr wrap="square" rtlCol="0">
            <a:spAutoFit/>
          </a:bodyPr>
          <a:lstStyle/>
          <a:p>
            <a:r>
              <a:rPr lang="en-US" sz="2400" dirty="0"/>
              <a:t>Discoverable Invitations </a:t>
            </a:r>
            <a:endParaRPr lang="en-US" sz="2400" dirty="0" smtClean="0"/>
          </a:p>
          <a:p>
            <a:endParaRPr lang="en-US" sz="2400" dirty="0" smtClean="0"/>
          </a:p>
          <a:p>
            <a:r>
              <a:rPr lang="en-US" dirty="0"/>
              <a:t>A Discoverable Invitation might seem like an oxymoron, but it is an effective way to encourage specific interactions without cluttering the screen. </a:t>
            </a:r>
            <a:endParaRPr lang="en-US" dirty="0" smtClean="0"/>
          </a:p>
          <a:p>
            <a:endParaRPr lang="en-US" dirty="0"/>
          </a:p>
          <a:p>
            <a:r>
              <a:rPr lang="en-US" dirty="0" smtClean="0"/>
              <a:t>These </a:t>
            </a:r>
            <a:r>
              <a:rPr lang="en-US" dirty="0"/>
              <a:t>invitations are meant to be discovered when the user performs a common gesture, like tapping, pulling, or swiping. </a:t>
            </a:r>
            <a:endParaRPr lang="en-US" dirty="0" smtClean="0"/>
          </a:p>
          <a:p>
            <a:endParaRPr lang="en-US" dirty="0"/>
          </a:p>
        </p:txBody>
      </p:sp>
    </p:spTree>
    <p:extLst>
      <p:ext uri="{BB962C8B-B14F-4D97-AF65-F5344CB8AC3E}">
        <p14:creationId xmlns:p14="http://schemas.microsoft.com/office/powerpoint/2010/main" val="2426986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150" y="0"/>
            <a:ext cx="5727700" cy="6565900"/>
          </a:xfrm>
          <a:prstGeom prst="rect">
            <a:avLst/>
          </a:prstGeom>
        </p:spPr>
      </p:pic>
    </p:spTree>
    <p:extLst>
      <p:ext uri="{BB962C8B-B14F-4D97-AF65-F5344CB8AC3E}">
        <p14:creationId xmlns:p14="http://schemas.microsoft.com/office/powerpoint/2010/main" val="4282939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2.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38" y="0"/>
            <a:ext cx="7898524" cy="6858000"/>
          </a:xfrm>
          <a:prstGeom prst="rect">
            <a:avLst/>
          </a:prstGeom>
        </p:spPr>
      </p:pic>
    </p:spTree>
    <p:extLst>
      <p:ext uri="{BB962C8B-B14F-4D97-AF65-F5344CB8AC3E}">
        <p14:creationId xmlns:p14="http://schemas.microsoft.com/office/powerpoint/2010/main" val="3669699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718" y="1065746"/>
            <a:ext cx="7707893" cy="1569660"/>
          </a:xfrm>
          <a:prstGeom prst="rect">
            <a:avLst/>
          </a:prstGeom>
          <a:noFill/>
        </p:spPr>
        <p:txBody>
          <a:bodyPr wrap="square" rtlCol="0">
            <a:spAutoFit/>
          </a:bodyPr>
          <a:lstStyle/>
          <a:p>
            <a:r>
              <a:rPr lang="en-US" sz="2400" dirty="0" smtClean="0"/>
              <a:t>Iterating on the Welcome Experience</a:t>
            </a:r>
          </a:p>
          <a:p>
            <a:r>
              <a:rPr lang="en-US" dirty="0" smtClean="0"/>
              <a:t> </a:t>
            </a:r>
          </a:p>
          <a:p>
            <a:r>
              <a:rPr lang="en-US" dirty="0" smtClean="0"/>
              <a:t>To understand which design approach would be most effective for inspiring confidence, we got customer feedback on a variety of design concepts. </a:t>
            </a:r>
          </a:p>
          <a:p>
            <a:endParaRPr lang="en-US" dirty="0"/>
          </a:p>
        </p:txBody>
      </p:sp>
    </p:spTree>
    <p:extLst>
      <p:ext uri="{BB962C8B-B14F-4D97-AF65-F5344CB8AC3E}">
        <p14:creationId xmlns:p14="http://schemas.microsoft.com/office/powerpoint/2010/main" val="1243423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1-19 at 12.32.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0" y="102195"/>
            <a:ext cx="4368800" cy="6426200"/>
          </a:xfrm>
          <a:prstGeom prst="rect">
            <a:avLst/>
          </a:prstGeom>
        </p:spPr>
      </p:pic>
      <p:sp>
        <p:nvSpPr>
          <p:cNvPr id="4" name="TextBox 3"/>
          <p:cNvSpPr txBox="1"/>
          <p:nvPr/>
        </p:nvSpPr>
        <p:spPr>
          <a:xfrm>
            <a:off x="569333" y="452577"/>
            <a:ext cx="3985332" cy="5632312"/>
          </a:xfrm>
          <a:prstGeom prst="rect">
            <a:avLst/>
          </a:prstGeom>
          <a:noFill/>
        </p:spPr>
        <p:txBody>
          <a:bodyPr wrap="square" rtlCol="0">
            <a:spAutoFit/>
          </a:bodyPr>
          <a:lstStyle/>
          <a:p>
            <a:r>
              <a:rPr lang="en-US" b="1" dirty="0"/>
              <a:t>CONCEPT #1: DIRECT IMMERSION </a:t>
            </a:r>
            <a:endParaRPr lang="en-US" dirty="0" smtClean="0"/>
          </a:p>
          <a:p>
            <a:endParaRPr lang="en-US" dirty="0" smtClean="0"/>
          </a:p>
          <a:p>
            <a:r>
              <a:rPr lang="en-US" dirty="0" smtClean="0"/>
              <a:t>Our </a:t>
            </a:r>
            <a:r>
              <a:rPr lang="en-US" dirty="0"/>
              <a:t>first concept was to ditch the “welcome mat” altogether and drop users directly into the app menu that they would rely on during </a:t>
            </a:r>
            <a:r>
              <a:rPr lang="en-US" dirty="0" smtClean="0"/>
              <a:t>ongoing </a:t>
            </a:r>
            <a:r>
              <a:rPr lang="en-US" dirty="0"/>
              <a:t>use</a:t>
            </a:r>
            <a:r>
              <a:rPr lang="en-US" dirty="0" smtClean="0"/>
              <a:t>.</a:t>
            </a:r>
          </a:p>
          <a:p>
            <a:endParaRPr lang="en-US" dirty="0"/>
          </a:p>
          <a:p>
            <a:r>
              <a:rPr lang="en-US" dirty="0"/>
              <a:t>Customers found this confusing and felt lost. They weren’t sure which option they should choose first, and that added to their anxiety about doing payroll on their own. To continue the dinner-party metaphor, it was as if our guests magically appeared in the center of a party where they didn’t know anyone and the host was not in sight. To welcome them in, we needed to provide additional context. </a:t>
            </a:r>
            <a:endParaRPr lang="en-US" dirty="0" smtClean="0"/>
          </a:p>
          <a:p>
            <a:r>
              <a:rPr lang="en-US" dirty="0" smtClean="0"/>
              <a:t> </a:t>
            </a:r>
          </a:p>
          <a:p>
            <a:endParaRPr lang="en-US" dirty="0"/>
          </a:p>
        </p:txBody>
      </p:sp>
    </p:spTree>
    <p:extLst>
      <p:ext uri="{BB962C8B-B14F-4D97-AF65-F5344CB8AC3E}">
        <p14:creationId xmlns:p14="http://schemas.microsoft.com/office/powerpoint/2010/main" val="3874366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1162" y="1226338"/>
            <a:ext cx="4160511" cy="2308324"/>
          </a:xfrm>
          <a:prstGeom prst="rect">
            <a:avLst/>
          </a:prstGeom>
          <a:noFill/>
        </p:spPr>
        <p:txBody>
          <a:bodyPr wrap="square" rtlCol="0">
            <a:spAutoFit/>
          </a:bodyPr>
          <a:lstStyle/>
          <a:p>
            <a:r>
              <a:rPr lang="en-US" b="1" dirty="0" smtClean="0"/>
              <a:t>CONCEPT </a:t>
            </a:r>
            <a:r>
              <a:rPr lang="en-US" b="1" dirty="0"/>
              <a:t>#2: TOUR </a:t>
            </a:r>
            <a:endParaRPr lang="en-US" b="1" dirty="0" smtClean="0"/>
          </a:p>
          <a:p>
            <a:endParaRPr lang="en-US" dirty="0" smtClean="0"/>
          </a:p>
          <a:p>
            <a:r>
              <a:rPr lang="en-US" dirty="0"/>
              <a:t>We called upon a common invitation pattern—the Tour—to provide additional context. Curious to see which format was most effective, we tested the four versions shown. </a:t>
            </a:r>
            <a:endParaRPr lang="en-US" dirty="0" smtClean="0"/>
          </a:p>
          <a:p>
            <a:endParaRPr lang="en-US" dirty="0" smtClean="0"/>
          </a:p>
        </p:txBody>
      </p:sp>
      <p:pic>
        <p:nvPicPr>
          <p:cNvPr id="4" name="Picture 3" descr="Screen Shot 2014-11-19 at 12.32.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5100"/>
            <a:ext cx="4406900" cy="6527800"/>
          </a:xfrm>
          <a:prstGeom prst="rect">
            <a:avLst/>
          </a:prstGeom>
        </p:spPr>
      </p:pic>
    </p:spTree>
    <p:extLst>
      <p:ext uri="{BB962C8B-B14F-4D97-AF65-F5344CB8AC3E}">
        <p14:creationId xmlns:p14="http://schemas.microsoft.com/office/powerpoint/2010/main" val="215603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2.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196850"/>
            <a:ext cx="4343400" cy="6464300"/>
          </a:xfrm>
          <a:prstGeom prst="rect">
            <a:avLst/>
          </a:prstGeom>
        </p:spPr>
      </p:pic>
    </p:spTree>
    <p:extLst>
      <p:ext uri="{BB962C8B-B14F-4D97-AF65-F5344CB8AC3E}">
        <p14:creationId xmlns:p14="http://schemas.microsoft.com/office/powerpoint/2010/main" val="2552244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0" y="184150"/>
            <a:ext cx="4356100" cy="6489700"/>
          </a:xfrm>
          <a:prstGeom prst="rect">
            <a:avLst/>
          </a:prstGeom>
        </p:spPr>
      </p:pic>
    </p:spTree>
    <p:extLst>
      <p:ext uri="{BB962C8B-B14F-4D97-AF65-F5344CB8AC3E}">
        <p14:creationId xmlns:p14="http://schemas.microsoft.com/office/powerpoint/2010/main" val="3235214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3.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1841500"/>
            <a:ext cx="8496300" cy="3175000"/>
          </a:xfrm>
          <a:prstGeom prst="rect">
            <a:avLst/>
          </a:prstGeom>
        </p:spPr>
      </p:pic>
    </p:spTree>
    <p:extLst>
      <p:ext uri="{BB962C8B-B14F-4D97-AF65-F5344CB8AC3E}">
        <p14:creationId xmlns:p14="http://schemas.microsoft.com/office/powerpoint/2010/main" val="3817543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3.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96850"/>
            <a:ext cx="4305300" cy="6464300"/>
          </a:xfrm>
          <a:prstGeom prst="rect">
            <a:avLst/>
          </a:prstGeom>
        </p:spPr>
      </p:pic>
      <p:sp>
        <p:nvSpPr>
          <p:cNvPr id="3" name="TextBox 2"/>
          <p:cNvSpPr txBox="1"/>
          <p:nvPr/>
        </p:nvSpPr>
        <p:spPr>
          <a:xfrm>
            <a:off x="496341" y="875955"/>
            <a:ext cx="3956135" cy="3970318"/>
          </a:xfrm>
          <a:prstGeom prst="rect">
            <a:avLst/>
          </a:prstGeom>
          <a:noFill/>
        </p:spPr>
        <p:txBody>
          <a:bodyPr wrap="square" rtlCol="0">
            <a:spAutoFit/>
          </a:bodyPr>
          <a:lstStyle/>
          <a:p>
            <a:r>
              <a:rPr lang="en-US" b="1" dirty="0"/>
              <a:t>CONCEPT #3: MULTI-STEP TRANSPARENCY </a:t>
            </a:r>
            <a:endParaRPr lang="en-US" b="1" dirty="0" smtClean="0"/>
          </a:p>
          <a:p>
            <a:endParaRPr lang="en-US" dirty="0" smtClean="0"/>
          </a:p>
          <a:p>
            <a:r>
              <a:rPr lang="en-US" dirty="0"/>
              <a:t>To provide context without interrupting user flow, we tried another common pattern: Transparency. </a:t>
            </a:r>
            <a:endParaRPr lang="en-US" dirty="0" smtClean="0"/>
          </a:p>
          <a:p>
            <a:endParaRPr lang="en-US" dirty="0"/>
          </a:p>
          <a:p>
            <a:r>
              <a:rPr lang="en-US" dirty="0" smtClean="0"/>
              <a:t>With </a:t>
            </a:r>
            <a:r>
              <a:rPr lang="en-US" dirty="0"/>
              <a:t>this pattern, the user can see the actual app interface, but with additional context overlaid on top. </a:t>
            </a:r>
            <a:endParaRPr lang="en-US" dirty="0" smtClean="0"/>
          </a:p>
          <a:p>
            <a:endParaRPr lang="en-US" dirty="0"/>
          </a:p>
          <a:p>
            <a:r>
              <a:rPr lang="en-US" dirty="0" smtClean="0"/>
              <a:t>We </a:t>
            </a:r>
            <a:r>
              <a:rPr lang="en-US" dirty="0"/>
              <a:t>tried several approaches to overlays, two of which are shown here. </a:t>
            </a:r>
            <a:endParaRPr lang="en-US" dirty="0" smtClean="0"/>
          </a:p>
          <a:p>
            <a:endParaRPr lang="en-US" dirty="0"/>
          </a:p>
        </p:txBody>
      </p:sp>
    </p:spTree>
    <p:extLst>
      <p:ext uri="{BB962C8B-B14F-4D97-AF65-F5344CB8AC3E}">
        <p14:creationId xmlns:p14="http://schemas.microsoft.com/office/powerpoint/2010/main" val="2108625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3.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50" y="1352550"/>
            <a:ext cx="8445500" cy="4152900"/>
          </a:xfrm>
          <a:prstGeom prst="rect">
            <a:avLst/>
          </a:prstGeom>
        </p:spPr>
      </p:pic>
    </p:spTree>
    <p:extLst>
      <p:ext uri="{BB962C8B-B14F-4D97-AF65-F5344CB8AC3E}">
        <p14:creationId xmlns:p14="http://schemas.microsoft.com/office/powerpoint/2010/main" val="611796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3.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550"/>
            <a:ext cx="4381500" cy="6438900"/>
          </a:xfrm>
          <a:prstGeom prst="rect">
            <a:avLst/>
          </a:prstGeom>
        </p:spPr>
      </p:pic>
      <p:sp>
        <p:nvSpPr>
          <p:cNvPr id="3" name="TextBox 2"/>
          <p:cNvSpPr txBox="1"/>
          <p:nvPr/>
        </p:nvSpPr>
        <p:spPr>
          <a:xfrm>
            <a:off x="4963415" y="861356"/>
            <a:ext cx="3605777" cy="2308324"/>
          </a:xfrm>
          <a:prstGeom prst="rect">
            <a:avLst/>
          </a:prstGeom>
          <a:noFill/>
        </p:spPr>
        <p:txBody>
          <a:bodyPr wrap="square" rtlCol="0">
            <a:spAutoFit/>
          </a:bodyPr>
          <a:lstStyle/>
          <a:p>
            <a:r>
              <a:rPr lang="en-US" b="1" dirty="0"/>
              <a:t>CONCEPT #4: SINGLE-STEP TRANSPARENCY </a:t>
            </a:r>
            <a:endParaRPr lang="en-US" b="1" dirty="0" smtClean="0"/>
          </a:p>
          <a:p>
            <a:endParaRPr lang="en-US" dirty="0" smtClean="0"/>
          </a:p>
          <a:p>
            <a:r>
              <a:rPr lang="en-US" dirty="0"/>
              <a:t>We adapted our transparency concept to focus on just the </a:t>
            </a:r>
            <a:r>
              <a:rPr lang="en-US" i="1" dirty="0"/>
              <a:t>one </a:t>
            </a:r>
            <a:r>
              <a:rPr lang="en-US" dirty="0"/>
              <a:t>thing a user should do upon first entering the app. </a:t>
            </a:r>
            <a:endParaRPr lang="en-US" dirty="0" smtClean="0"/>
          </a:p>
          <a:p>
            <a:endParaRPr lang="en-US" dirty="0"/>
          </a:p>
        </p:txBody>
      </p:sp>
    </p:spTree>
    <p:extLst>
      <p:ext uri="{BB962C8B-B14F-4D97-AF65-F5344CB8AC3E}">
        <p14:creationId xmlns:p14="http://schemas.microsoft.com/office/powerpoint/2010/main" val="259181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1-19 at 12.2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869950"/>
            <a:ext cx="5842000" cy="5118100"/>
          </a:xfrm>
          <a:prstGeom prst="rect">
            <a:avLst/>
          </a:prstGeom>
        </p:spPr>
      </p:pic>
    </p:spTree>
    <p:extLst>
      <p:ext uri="{BB962C8B-B14F-4D97-AF65-F5344CB8AC3E}">
        <p14:creationId xmlns:p14="http://schemas.microsoft.com/office/powerpoint/2010/main" val="1449851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0" y="184150"/>
            <a:ext cx="4368800" cy="6489700"/>
          </a:xfrm>
          <a:prstGeom prst="rect">
            <a:avLst/>
          </a:prstGeom>
        </p:spPr>
      </p:pic>
      <p:sp>
        <p:nvSpPr>
          <p:cNvPr id="3" name="TextBox 2"/>
          <p:cNvSpPr txBox="1"/>
          <p:nvPr/>
        </p:nvSpPr>
        <p:spPr>
          <a:xfrm>
            <a:off x="583930" y="540172"/>
            <a:ext cx="3956135" cy="6740308"/>
          </a:xfrm>
          <a:prstGeom prst="rect">
            <a:avLst/>
          </a:prstGeom>
          <a:noFill/>
        </p:spPr>
        <p:txBody>
          <a:bodyPr wrap="square" rtlCol="0">
            <a:spAutoFit/>
          </a:bodyPr>
          <a:lstStyle/>
          <a:p>
            <a:r>
              <a:rPr lang="en-US" b="1" dirty="0"/>
              <a:t>CONCEPT #5: TIP </a:t>
            </a:r>
            <a:endParaRPr lang="en-US" b="1" dirty="0" smtClean="0"/>
          </a:p>
          <a:p>
            <a:endParaRPr lang="en-US" dirty="0" smtClean="0"/>
          </a:p>
          <a:p>
            <a:r>
              <a:rPr lang="en-US" dirty="0"/>
              <a:t>In this concept, we kept what was working well about the single-step transparency (one clear call to action and a visible menu), while fixing some of the problems (tutorial link and gray overlay). </a:t>
            </a:r>
            <a:endParaRPr lang="en-US" dirty="0" smtClean="0"/>
          </a:p>
          <a:p>
            <a:endParaRPr lang="en-US" dirty="0"/>
          </a:p>
          <a:p>
            <a:r>
              <a:rPr lang="en-US" dirty="0" smtClean="0"/>
              <a:t>In </a:t>
            </a:r>
            <a:r>
              <a:rPr lang="en-US" dirty="0"/>
              <a:t>this concept, the user saw one call to action in the form of a tip, and could tap </a:t>
            </a:r>
            <a:r>
              <a:rPr lang="en-US" dirty="0" smtClean="0"/>
              <a:t>elsewhere </a:t>
            </a:r>
            <a:r>
              <a:rPr lang="en-US" dirty="0"/>
              <a:t>on the screen in order to hide it. </a:t>
            </a:r>
            <a:endParaRPr lang="en-US" dirty="0" smtClean="0"/>
          </a:p>
          <a:p>
            <a:endParaRPr lang="en-US" dirty="0"/>
          </a:p>
          <a:p>
            <a:r>
              <a:rPr lang="en-US" dirty="0"/>
              <a:t>This tested very well. Customers had a good sense of where they were and what was available to them, as well as a clear first step. At last, we could make our dinner-party guests feel welcome and confident, while introducing them to “a menu item you simply must get to know!” </a:t>
            </a:r>
            <a:endParaRPr lang="en-US" dirty="0" smtClean="0"/>
          </a:p>
          <a:p>
            <a:endParaRPr lang="en-US" dirty="0" smtClean="0"/>
          </a:p>
          <a:p>
            <a:endParaRPr lang="en-US" dirty="0"/>
          </a:p>
        </p:txBody>
      </p:sp>
    </p:spTree>
    <p:extLst>
      <p:ext uri="{BB962C8B-B14F-4D97-AF65-F5344CB8AC3E}">
        <p14:creationId xmlns:p14="http://schemas.microsoft.com/office/powerpoint/2010/main" val="3872946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1299" y="1328532"/>
            <a:ext cx="7474321" cy="2492990"/>
          </a:xfrm>
          <a:prstGeom prst="rect">
            <a:avLst/>
          </a:prstGeom>
          <a:noFill/>
        </p:spPr>
        <p:txBody>
          <a:bodyPr wrap="square" rtlCol="0">
            <a:spAutoFit/>
          </a:bodyPr>
          <a:lstStyle/>
          <a:p>
            <a:r>
              <a:rPr lang="en-US" sz="2400" i="1" dirty="0"/>
              <a:t>Get out of the way </a:t>
            </a:r>
            <a:endParaRPr lang="en-US" sz="2400" dirty="0" smtClean="0"/>
          </a:p>
          <a:p>
            <a:r>
              <a:rPr lang="en-US" dirty="0" smtClean="0"/>
              <a:t>Don’t </a:t>
            </a:r>
            <a:r>
              <a:rPr lang="en-US" dirty="0"/>
              <a:t>obscure elements of the UI or force users to sit through an unwanted tour; it feels like you’re hiding something. </a:t>
            </a:r>
            <a:endParaRPr lang="en-US" dirty="0" smtClean="0"/>
          </a:p>
          <a:p>
            <a:endParaRPr lang="en-US" dirty="0"/>
          </a:p>
          <a:p>
            <a:endParaRPr lang="en-US" dirty="0" smtClean="0"/>
          </a:p>
          <a:p>
            <a:r>
              <a:rPr lang="en-US" sz="2400" i="1" dirty="0"/>
              <a:t>Provide guidance </a:t>
            </a:r>
            <a:endParaRPr lang="en-US" sz="2400" dirty="0" smtClean="0"/>
          </a:p>
          <a:p>
            <a:r>
              <a:rPr lang="en-US" dirty="0" smtClean="0"/>
              <a:t>Remove </a:t>
            </a:r>
            <a:r>
              <a:rPr lang="en-US" dirty="0"/>
              <a:t>friction and uncertainty by suggesting the first step in the workflow. </a:t>
            </a:r>
            <a:endParaRPr lang="en-US" dirty="0" smtClean="0"/>
          </a:p>
          <a:p>
            <a:endParaRPr lang="en-US" dirty="0"/>
          </a:p>
        </p:txBody>
      </p:sp>
    </p:spTree>
    <p:extLst>
      <p:ext uri="{BB962C8B-B14F-4D97-AF65-F5344CB8AC3E}">
        <p14:creationId xmlns:p14="http://schemas.microsoft.com/office/powerpoint/2010/main" val="4162509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3.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203200"/>
            <a:ext cx="4381500" cy="6451600"/>
          </a:xfrm>
          <a:prstGeom prst="rect">
            <a:avLst/>
          </a:prstGeom>
        </p:spPr>
      </p:pic>
    </p:spTree>
    <p:extLst>
      <p:ext uri="{BB962C8B-B14F-4D97-AF65-F5344CB8AC3E}">
        <p14:creationId xmlns:p14="http://schemas.microsoft.com/office/powerpoint/2010/main" val="3013264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3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839" y="0"/>
            <a:ext cx="3868323" cy="6858000"/>
          </a:xfrm>
          <a:prstGeom prst="rect">
            <a:avLst/>
          </a:prstGeom>
        </p:spPr>
      </p:pic>
    </p:spTree>
    <p:extLst>
      <p:ext uri="{BB962C8B-B14F-4D97-AF65-F5344CB8AC3E}">
        <p14:creationId xmlns:p14="http://schemas.microsoft.com/office/powerpoint/2010/main" val="1916120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5675" y="1708113"/>
            <a:ext cx="7299142" cy="2400657"/>
          </a:xfrm>
          <a:prstGeom prst="rect">
            <a:avLst/>
          </a:prstGeom>
          <a:noFill/>
        </p:spPr>
        <p:txBody>
          <a:bodyPr wrap="square" rtlCol="0">
            <a:spAutoFit/>
          </a:bodyPr>
          <a:lstStyle/>
          <a:p>
            <a:r>
              <a:rPr lang="en-US" sz="2400" dirty="0"/>
              <a:t>Summary </a:t>
            </a:r>
            <a:endParaRPr lang="en-US" sz="2400" dirty="0" smtClean="0"/>
          </a:p>
          <a:p>
            <a:endParaRPr lang="en-US" dirty="0" smtClean="0"/>
          </a:p>
          <a:p>
            <a:r>
              <a:rPr lang="en-US" dirty="0"/>
              <a:t>When it comes to inviting your customers into your app, don’t just point to the door and expect them to let themselves in. </a:t>
            </a:r>
            <a:endParaRPr lang="en-US" dirty="0" smtClean="0"/>
          </a:p>
          <a:p>
            <a:endParaRPr lang="en-US" dirty="0"/>
          </a:p>
          <a:p>
            <a:r>
              <a:rPr lang="en-US" dirty="0" smtClean="0"/>
              <a:t>Take </a:t>
            </a:r>
            <a:r>
              <a:rPr lang="en-US" dirty="0"/>
              <a:t>the time to craft a thoughtful experience that makes them feel welcome and </a:t>
            </a:r>
            <a:r>
              <a:rPr lang="en-US" dirty="0" smtClean="0"/>
              <a:t>confident</a:t>
            </a:r>
            <a:r>
              <a:rPr lang="en-US" dirty="0"/>
              <a:t>. </a:t>
            </a:r>
            <a:r>
              <a:rPr lang="en-US" dirty="0" smtClean="0"/>
              <a:t>You’ll </a:t>
            </a:r>
            <a:r>
              <a:rPr lang="en-US" dirty="0"/>
              <a:t>leave them looking forward to their next visit. </a:t>
            </a:r>
            <a:endParaRPr lang="en-US" dirty="0" smtClean="0"/>
          </a:p>
          <a:p>
            <a:endParaRPr lang="en-US" dirty="0"/>
          </a:p>
        </p:txBody>
      </p:sp>
    </p:spTree>
    <p:extLst>
      <p:ext uri="{BB962C8B-B14F-4D97-AF65-F5344CB8AC3E}">
        <p14:creationId xmlns:p14="http://schemas.microsoft.com/office/powerpoint/2010/main" val="181134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7.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146050"/>
            <a:ext cx="5778500" cy="6565900"/>
          </a:xfrm>
          <a:prstGeom prst="rect">
            <a:avLst/>
          </a:prstGeom>
        </p:spPr>
      </p:pic>
    </p:spTree>
    <p:extLst>
      <p:ext uri="{BB962C8B-B14F-4D97-AF65-F5344CB8AC3E}">
        <p14:creationId xmlns:p14="http://schemas.microsoft.com/office/powerpoint/2010/main" val="307412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8.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977900"/>
            <a:ext cx="8432800" cy="4902200"/>
          </a:xfrm>
          <a:prstGeom prst="rect">
            <a:avLst/>
          </a:prstGeom>
        </p:spPr>
      </p:pic>
    </p:spTree>
    <p:extLst>
      <p:ext uri="{BB962C8B-B14F-4D97-AF65-F5344CB8AC3E}">
        <p14:creationId xmlns:p14="http://schemas.microsoft.com/office/powerpoint/2010/main" val="153620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9 at 12.2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 y="1016000"/>
            <a:ext cx="8369300" cy="4826000"/>
          </a:xfrm>
          <a:prstGeom prst="rect">
            <a:avLst/>
          </a:prstGeom>
        </p:spPr>
      </p:pic>
    </p:spTree>
    <p:extLst>
      <p:ext uri="{BB962C8B-B14F-4D97-AF65-F5344CB8AC3E}">
        <p14:creationId xmlns:p14="http://schemas.microsoft.com/office/powerpoint/2010/main" val="4211898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141</TotalTime>
  <Words>3378</Words>
  <Application>Microsoft Macintosh PowerPoint</Application>
  <PresentationFormat>On-screen Show (4:3)</PresentationFormat>
  <Paragraphs>297</Paragraphs>
  <Slides>64</Slides>
  <Notes>48</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AB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Goliwas</dc:creator>
  <cp:lastModifiedBy>Ben Goliwas</cp:lastModifiedBy>
  <cp:revision>7</cp:revision>
  <dcterms:created xsi:type="dcterms:W3CDTF">2014-11-19T17:34:53Z</dcterms:created>
  <dcterms:modified xsi:type="dcterms:W3CDTF">2014-11-19T19:55:53Z</dcterms:modified>
</cp:coreProperties>
</file>